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77" r:id="rId5"/>
    <p:sldId id="1476" r:id="rId6"/>
    <p:sldId id="1488" r:id="rId7"/>
    <p:sldId id="1480" r:id="rId8"/>
    <p:sldId id="1463" r:id="rId9"/>
    <p:sldId id="1459" r:id="rId10"/>
    <p:sldId id="1474" r:id="rId11"/>
    <p:sldId id="1481" r:id="rId12"/>
    <p:sldId id="1482" r:id="rId13"/>
    <p:sldId id="1475" r:id="rId14"/>
    <p:sldId id="1484" r:id="rId15"/>
    <p:sldId id="1470" r:id="rId16"/>
    <p:sldId id="1472" r:id="rId17"/>
    <p:sldId id="1467" r:id="rId18"/>
    <p:sldId id="1478" r:id="rId19"/>
    <p:sldId id="1485" r:id="rId20"/>
    <p:sldId id="1486" r:id="rId21"/>
  </p:sldIdLst>
  <p:sldSz cx="12192000" cy="6858000"/>
  <p:notesSz cx="9926638" cy="6797675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708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@boijmans.net" initials="r" lastIdx="17" clrIdx="0">
    <p:extLst>
      <p:ext uri="{19B8F6BF-5375-455C-9EA6-DF929625EA0E}">
        <p15:presenceInfo xmlns:p15="http://schemas.microsoft.com/office/powerpoint/2012/main" userId="S::rob@boijmans.net::a0a0b363-7320-4876-9922-7d58647bc0f5" providerId="AD"/>
      </p:ext>
    </p:extLst>
  </p:cmAuthor>
  <p:cmAuthor id="2" name="Ruud Janse" initials="RJ" lastIdx="4" clrIdx="1">
    <p:extLst>
      <p:ext uri="{19B8F6BF-5375-455C-9EA6-DF929625EA0E}">
        <p15:presenceInfo xmlns:p15="http://schemas.microsoft.com/office/powerpoint/2012/main" userId="S-1-5-21-4231790951-1195712265-3505393137-1162" providerId="AD"/>
      </p:ext>
    </p:extLst>
  </p:cmAuthor>
  <p:cmAuthor id="3" name="Theo Boon" initials="TB" lastIdx="1" clrIdx="2">
    <p:extLst>
      <p:ext uri="{19B8F6BF-5375-455C-9EA6-DF929625EA0E}">
        <p15:presenceInfo xmlns:p15="http://schemas.microsoft.com/office/powerpoint/2012/main" userId="S-1-5-21-4231790951-1195712265-3505393137-11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99DD22-3A9C-4A3F-BB83-753698A05515}" v="25" dt="2022-04-04T06:13:50.0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Stijl, donker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5" autoAdjust="0"/>
    <p:restoredTop sz="94737" autoAdjust="0"/>
  </p:normalViewPr>
  <p:slideViewPr>
    <p:cSldViewPr snapToGrid="0">
      <p:cViewPr varScale="1">
        <p:scale>
          <a:sx n="84" d="100"/>
          <a:sy n="84" d="100"/>
        </p:scale>
        <p:origin x="557" y="77"/>
      </p:cViewPr>
      <p:guideLst>
        <p:guide orient="horz" pos="2137"/>
        <p:guide pos="708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-67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win Nuijten | De Beersche Hoeve" userId="377077a9-e8c2-48b4-908e-dd8abd7d9dd2" providerId="ADAL" clId="{FB99DD22-3A9C-4A3F-BB83-753698A05515}"/>
    <pc:docChg chg="undo custSel addSld delSld modSld modNotesMaster">
      <pc:chgData name="Edwin Nuijten | De Beersche Hoeve" userId="377077a9-e8c2-48b4-908e-dd8abd7d9dd2" providerId="ADAL" clId="{FB99DD22-3A9C-4A3F-BB83-753698A05515}" dt="2022-04-04T06:13:50.004" v="804"/>
      <pc:docMkLst>
        <pc:docMk/>
      </pc:docMkLst>
      <pc:sldChg chg="del">
        <pc:chgData name="Edwin Nuijten | De Beersche Hoeve" userId="377077a9-e8c2-48b4-908e-dd8abd7d9dd2" providerId="ADAL" clId="{FB99DD22-3A9C-4A3F-BB83-753698A05515}" dt="2022-03-15T15:25:57.991" v="582" actId="47"/>
        <pc:sldMkLst>
          <pc:docMk/>
          <pc:sldMk cId="1851885572" sldId="258"/>
        </pc:sldMkLst>
      </pc:sldChg>
      <pc:sldChg chg="modSp mod">
        <pc:chgData name="Edwin Nuijten | De Beersche Hoeve" userId="377077a9-e8c2-48b4-908e-dd8abd7d9dd2" providerId="ADAL" clId="{FB99DD22-3A9C-4A3F-BB83-753698A05515}" dt="2022-03-15T14:37:54.982" v="34" actId="6549"/>
        <pc:sldMkLst>
          <pc:docMk/>
          <pc:sldMk cId="0" sldId="277"/>
        </pc:sldMkLst>
        <pc:spChg chg="mod">
          <ac:chgData name="Edwin Nuijten | De Beersche Hoeve" userId="377077a9-e8c2-48b4-908e-dd8abd7d9dd2" providerId="ADAL" clId="{FB99DD22-3A9C-4A3F-BB83-753698A05515}" dt="2022-03-15T14:37:54.982" v="34" actId="6549"/>
          <ac:spMkLst>
            <pc:docMk/>
            <pc:sldMk cId="0" sldId="277"/>
            <ac:spMk id="9" creationId="{00000000-0000-0000-0000-000000000000}"/>
          </ac:spMkLst>
        </pc:spChg>
      </pc:sldChg>
      <pc:sldChg chg="modSp mod">
        <pc:chgData name="Edwin Nuijten | De Beersche Hoeve" userId="377077a9-e8c2-48b4-908e-dd8abd7d9dd2" providerId="ADAL" clId="{FB99DD22-3A9C-4A3F-BB83-753698A05515}" dt="2022-03-15T15:30:27.507" v="627" actId="20577"/>
        <pc:sldMkLst>
          <pc:docMk/>
          <pc:sldMk cId="1405950859" sldId="1450"/>
        </pc:sldMkLst>
        <pc:spChg chg="mod">
          <ac:chgData name="Edwin Nuijten | De Beersche Hoeve" userId="377077a9-e8c2-48b4-908e-dd8abd7d9dd2" providerId="ADAL" clId="{FB99DD22-3A9C-4A3F-BB83-753698A05515}" dt="2022-03-15T15:03:20.020" v="111" actId="404"/>
          <ac:spMkLst>
            <pc:docMk/>
            <pc:sldMk cId="1405950859" sldId="1450"/>
            <ac:spMk id="2" creationId="{44BC5CAA-6D71-4DA7-BAFF-321A8B58CE5B}"/>
          </ac:spMkLst>
        </pc:spChg>
        <pc:graphicFrameChg chg="mod modGraphic">
          <ac:chgData name="Edwin Nuijten | De Beersche Hoeve" userId="377077a9-e8c2-48b4-908e-dd8abd7d9dd2" providerId="ADAL" clId="{FB99DD22-3A9C-4A3F-BB83-753698A05515}" dt="2022-03-15T15:30:27.507" v="627" actId="20577"/>
          <ac:graphicFrameMkLst>
            <pc:docMk/>
            <pc:sldMk cId="1405950859" sldId="1450"/>
            <ac:graphicFrameMk id="5" creationId="{0E81BBD7-F136-447E-8C7E-C07B243BE9E0}"/>
          </ac:graphicFrameMkLst>
        </pc:graphicFrameChg>
      </pc:sldChg>
      <pc:sldChg chg="modSp mod">
        <pc:chgData name="Edwin Nuijten | De Beersche Hoeve" userId="377077a9-e8c2-48b4-908e-dd8abd7d9dd2" providerId="ADAL" clId="{FB99DD22-3A9C-4A3F-BB83-753698A05515}" dt="2022-03-15T15:29:12.589" v="617" actId="20577"/>
        <pc:sldMkLst>
          <pc:docMk/>
          <pc:sldMk cId="2897970154" sldId="1451"/>
        </pc:sldMkLst>
        <pc:spChg chg="mod">
          <ac:chgData name="Edwin Nuijten | De Beersche Hoeve" userId="377077a9-e8c2-48b4-908e-dd8abd7d9dd2" providerId="ADAL" clId="{FB99DD22-3A9C-4A3F-BB83-753698A05515}" dt="2022-03-15T15:29:12.589" v="617" actId="20577"/>
          <ac:spMkLst>
            <pc:docMk/>
            <pc:sldMk cId="2897970154" sldId="1451"/>
            <ac:spMk id="2" creationId="{866399CE-7C1B-48AC-AD44-76EC5061D26A}"/>
          </ac:spMkLst>
        </pc:spChg>
        <pc:spChg chg="mod">
          <ac:chgData name="Edwin Nuijten | De Beersche Hoeve" userId="377077a9-e8c2-48b4-908e-dd8abd7d9dd2" providerId="ADAL" clId="{FB99DD22-3A9C-4A3F-BB83-753698A05515}" dt="2022-03-15T15:21:38.891" v="520" actId="403"/>
          <ac:spMkLst>
            <pc:docMk/>
            <pc:sldMk cId="2897970154" sldId="1451"/>
            <ac:spMk id="3" creationId="{4296295A-313C-4518-84D1-606620C6EDFA}"/>
          </ac:spMkLst>
        </pc:spChg>
      </pc:sldChg>
      <pc:sldChg chg="new del">
        <pc:chgData name="Edwin Nuijten | De Beersche Hoeve" userId="377077a9-e8c2-48b4-908e-dd8abd7d9dd2" providerId="ADAL" clId="{FB99DD22-3A9C-4A3F-BB83-753698A05515}" dt="2022-03-15T15:06:01.923" v="200" actId="47"/>
        <pc:sldMkLst>
          <pc:docMk/>
          <pc:sldMk cId="1271151484" sldId="1452"/>
        </pc:sldMkLst>
      </pc:sldChg>
      <pc:sldChg chg="delSp modSp add mod">
        <pc:chgData name="Edwin Nuijten | De Beersche Hoeve" userId="377077a9-e8c2-48b4-908e-dd8abd7d9dd2" providerId="ADAL" clId="{FB99DD22-3A9C-4A3F-BB83-753698A05515}" dt="2022-03-18T09:12:39.911" v="803" actId="20577"/>
        <pc:sldMkLst>
          <pc:docMk/>
          <pc:sldMk cId="1776881292" sldId="1453"/>
        </pc:sldMkLst>
        <pc:spChg chg="mod">
          <ac:chgData name="Edwin Nuijten | De Beersche Hoeve" userId="377077a9-e8c2-48b4-908e-dd8abd7d9dd2" providerId="ADAL" clId="{FB99DD22-3A9C-4A3F-BB83-753698A05515}" dt="2022-03-15T15:07:49.958" v="260" actId="20577"/>
          <ac:spMkLst>
            <pc:docMk/>
            <pc:sldMk cId="1776881292" sldId="1453"/>
            <ac:spMk id="2" creationId="{866399CE-7C1B-48AC-AD44-76EC5061D26A}"/>
          </ac:spMkLst>
        </pc:spChg>
        <pc:spChg chg="mod">
          <ac:chgData name="Edwin Nuijten | De Beersche Hoeve" userId="377077a9-e8c2-48b4-908e-dd8abd7d9dd2" providerId="ADAL" clId="{FB99DD22-3A9C-4A3F-BB83-753698A05515}" dt="2022-03-18T09:12:39.911" v="803" actId="20577"/>
          <ac:spMkLst>
            <pc:docMk/>
            <pc:sldMk cId="1776881292" sldId="1453"/>
            <ac:spMk id="3" creationId="{4296295A-313C-4518-84D1-606620C6EDFA}"/>
          </ac:spMkLst>
        </pc:spChg>
        <pc:spChg chg="del">
          <ac:chgData name="Edwin Nuijten | De Beersche Hoeve" userId="377077a9-e8c2-48b4-908e-dd8abd7d9dd2" providerId="ADAL" clId="{FB99DD22-3A9C-4A3F-BB83-753698A05515}" dt="2022-03-15T15:25:02.127" v="573" actId="478"/>
          <ac:spMkLst>
            <pc:docMk/>
            <pc:sldMk cId="1776881292" sldId="1453"/>
            <ac:spMk id="4" creationId="{8AB2D371-79F8-4DAF-BADC-C715BA151FA7}"/>
          </ac:spMkLst>
        </pc:spChg>
      </pc:sldChg>
      <pc:sldChg chg="modSp add mod">
        <pc:chgData name="Edwin Nuijten | De Beersche Hoeve" userId="377077a9-e8c2-48b4-908e-dd8abd7d9dd2" providerId="ADAL" clId="{FB99DD22-3A9C-4A3F-BB83-753698A05515}" dt="2022-03-15T15:30:37.851" v="629" actId="20577"/>
        <pc:sldMkLst>
          <pc:docMk/>
          <pc:sldMk cId="4169290066" sldId="1454"/>
        </pc:sldMkLst>
        <pc:graphicFrameChg chg="modGraphic">
          <ac:chgData name="Edwin Nuijten | De Beersche Hoeve" userId="377077a9-e8c2-48b4-908e-dd8abd7d9dd2" providerId="ADAL" clId="{FB99DD22-3A9C-4A3F-BB83-753698A05515}" dt="2022-03-15T15:30:37.851" v="629" actId="20577"/>
          <ac:graphicFrameMkLst>
            <pc:docMk/>
            <pc:sldMk cId="4169290066" sldId="1454"/>
            <ac:graphicFrameMk id="5" creationId="{0E81BBD7-F136-447E-8C7E-C07B243BE9E0}"/>
          </ac:graphicFrameMkLst>
        </pc:graphicFrame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1543" cy="341064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800" y="0"/>
            <a:ext cx="4301543" cy="341064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049AFF8-7E03-4030-9B25-227454883C4B}" type="datetimeFigureOut">
              <a:rPr lang="nl-NL"/>
              <a:pPr>
                <a:defRPr/>
              </a:pPr>
              <a:t>7-12-2022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pPr lvl="0"/>
            <a:endParaRPr lang="nl-NL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6613"/>
            <a:ext cx="4301543" cy="341064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800" y="6456613"/>
            <a:ext cx="4301543" cy="341064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17E09EF-CCFC-40B6-A151-1BE0263AB53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3644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jdelijke aanduiding voor dia-afbeelding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Tijdelijke aanduiding voor notitie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4100" name="Tijdelijke aanduiding voor dianumm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89" indent="-28572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7" indent="-22858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0" indent="-22858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2" indent="-22858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5" indent="-2285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59" indent="-2285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2" indent="-2285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4" indent="-2285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BB1D52-1BE6-415B-87A5-4B0779B739F1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66522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Overzicht</a:t>
            </a:r>
            <a:r>
              <a:rPr lang="nl-NL" baseline="0" dirty="0" smtClean="0"/>
              <a:t> gemaakt tijdens het project, dus past hier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E09EF-CCFC-40B6-A151-1BE0263AB537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7950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Oude dia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E09EF-CCFC-40B6-A151-1BE0263AB537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1030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6E6C2-2EAC-40AC-A34C-289488556F4D}" type="datetime1">
              <a:rPr lang="nl-NL" smtClean="0"/>
              <a:t>7-12-2022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D2B3D-5BA5-41AF-89C4-CC4B4BB5542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698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5F8F0-0E5B-463B-A06E-3C46F207CFA8}" type="datetime1">
              <a:rPr lang="nl-NL" smtClean="0"/>
              <a:t>7-12-2022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3226F-439B-4BE6-B6F5-D86A8BD3236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2841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64236-C2D9-4B51-9784-68DEA46B99D0}" type="datetime1">
              <a:rPr lang="nl-NL" smtClean="0"/>
              <a:t>7-12-2022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F8EE4-3AFE-4888-AC82-F1F96A463BA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116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EF682-A738-4254-90CA-7DFC5DA3004A}" type="datetime1">
              <a:rPr lang="nl-NL" smtClean="0"/>
              <a:t>7-12-2022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04AAD-C35A-4715-A725-5FDD0657F4B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023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576EE-2971-48F7-A035-C099991F540F}" type="datetime1">
              <a:rPr lang="nl-NL" smtClean="0"/>
              <a:t>7-12-2022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A649C-2741-4EA7-BF8A-902D878DB1B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0282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085BE-9463-4518-8FDF-24E0CE626B33}" type="datetime1">
              <a:rPr lang="nl-NL" smtClean="0"/>
              <a:t>7-12-2022</a:t>
            </a:fld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56668-7B3D-4C43-A372-1C417CB4C6F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6326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D9E62-494B-4C7D-BC25-B0BAEAB5C5FA}" type="datetime1">
              <a:rPr lang="nl-NL" smtClean="0"/>
              <a:t>7-12-2022</a:t>
            </a:fld>
            <a:endParaRPr lang="nl-N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A76B2-AE23-4DFD-9F22-F1E6693DA2A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3561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8D659-E0F0-4827-9AC2-528736DA6EF6}" type="datetime1">
              <a:rPr lang="nl-NL" smtClean="0"/>
              <a:t>7-12-2022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1CAE3-B222-4899-8B1D-519B1C9752C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073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6352D-2B46-40D5-B539-CE375B14F56D}" type="datetime1">
              <a:rPr lang="nl-NL" smtClean="0"/>
              <a:t>7-12-2022</a:t>
            </a:fld>
            <a:endParaRPr lang="nl-N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5E499-8B23-411F-A218-3ED1A3EB54D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77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424BE-D3A5-4716-84FA-3CE13C16F56B}" type="datetime1">
              <a:rPr lang="nl-NL" smtClean="0"/>
              <a:t>7-12-2022</a:t>
            </a:fld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3963D-BC65-428B-ACED-1095EBE099C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7485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A46B3-8FD5-448D-9B5D-799EF4558B34}" type="datetime1">
              <a:rPr lang="nl-NL" smtClean="0"/>
              <a:t>7-12-2022</a:t>
            </a:fld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9A086-D2F9-41D1-801F-61B2BD9323D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329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title style</a:t>
            </a:r>
            <a:endParaRPr lang="nl-NL" altLang="nl-NL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  <a:endParaRPr lang="nl-NL" alt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763836D-D866-476C-8D9C-B8F1C7E1ACEE}" type="datetime1">
              <a:rPr lang="nl-NL" smtClean="0"/>
              <a:t>7-12-2022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069C1E8-471E-499F-8D52-5BE0EB0303B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innen, drank&#10;&#10;Automatisch gegenereerde beschrijving">
            <a:extLst>
              <a:ext uri="{FF2B5EF4-FFF2-40B4-BE49-F238E27FC236}">
                <a16:creationId xmlns:a16="http://schemas.microsoft.com/office/drawing/2014/main" xmlns="" id="{CA88AC9F-436B-45F1-83B7-CFD03AD65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033"/>
            <a:ext cx="12192000" cy="6096000"/>
          </a:xfrm>
          <a:prstGeom prst="rect">
            <a:avLst/>
          </a:prstGeom>
        </p:spPr>
      </p:pic>
      <p:pic>
        <p:nvPicPr>
          <p:cNvPr id="7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42" y="5664391"/>
            <a:ext cx="11334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6"/>
          <p:cNvSpPr txBox="1">
            <a:spLocks noChangeArrowheads="1"/>
          </p:cNvSpPr>
          <p:nvPr/>
        </p:nvSpPr>
        <p:spPr bwMode="auto">
          <a:xfrm>
            <a:off x="1457812" y="6399252"/>
            <a:ext cx="26676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nl-NL" altLang="nl-NL" sz="2000" dirty="0">
                <a:latin typeface="dearJoe 3" panose="02000000000000000000" pitchFamily="2" charset="0"/>
              </a:rPr>
              <a:t>biologische </a:t>
            </a:r>
            <a:r>
              <a:rPr lang="nl-NL" altLang="nl-NL" sz="2000" dirty="0" err="1">
                <a:latin typeface="dearJoe 3" panose="02000000000000000000" pitchFamily="2" charset="0"/>
              </a:rPr>
              <a:t>foodcoop</a:t>
            </a:r>
            <a:endParaRPr lang="nl-NL" altLang="nl-NL" sz="1400" dirty="0">
              <a:latin typeface="dearJoe 3" panose="02000000000000000000" pitchFamily="2" charset="0"/>
            </a:endParaRPr>
          </a:p>
        </p:txBody>
      </p:sp>
      <p:sp>
        <p:nvSpPr>
          <p:cNvPr id="9" name="Tekstvak 6"/>
          <p:cNvSpPr txBox="1">
            <a:spLocks noChangeArrowheads="1"/>
          </p:cNvSpPr>
          <p:nvPr/>
        </p:nvSpPr>
        <p:spPr bwMode="auto">
          <a:xfrm>
            <a:off x="1212931" y="3666237"/>
            <a:ext cx="1059637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nl-NL" altLang="nl-NL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arJoe 3" panose="02000000000000000000" pitchFamily="2" charset="0"/>
              </a:rPr>
              <a:t>Edwin Nuijten, De </a:t>
            </a:r>
            <a:r>
              <a:rPr lang="nl-NL" altLang="nl-NL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arJoe 3" panose="02000000000000000000" pitchFamily="2" charset="0"/>
              </a:rPr>
              <a:t>Beersche</a:t>
            </a:r>
            <a:r>
              <a:rPr lang="nl-NL" altLang="nl-NL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arJoe 3" panose="02000000000000000000" pitchFamily="2" charset="0"/>
              </a:rPr>
              <a:t> Hoeve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nl-NL" altLang="nl-NL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arJoe 3" panose="02000000000000000000" pitchFamily="2" charset="0"/>
              </a:rPr>
              <a:t>9 december 2022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nl-NL" altLang="nl-NL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arJoe 3" panose="02000000000000000000" pitchFamily="2" charset="0"/>
              </a:rPr>
              <a:t>Melle</a:t>
            </a:r>
            <a:endParaRPr lang="nl-NL" altLang="nl-NL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arJoe 3" panose="02000000000000000000" pitchFamily="2" charset="0"/>
            </a:endParaRPr>
          </a:p>
        </p:txBody>
      </p:sp>
      <p:sp>
        <p:nvSpPr>
          <p:cNvPr id="10" name="Tekstvak 8"/>
          <p:cNvSpPr txBox="1">
            <a:spLocks noChangeArrowheads="1"/>
          </p:cNvSpPr>
          <p:nvPr/>
        </p:nvSpPr>
        <p:spPr bwMode="auto">
          <a:xfrm>
            <a:off x="1434311" y="917869"/>
            <a:ext cx="9144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nl-NL" altLang="nl-NL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arJoe 3" panose="02000000000000000000" pitchFamily="2" charset="0"/>
              </a:rPr>
              <a:t>Resultaten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nl-NL" altLang="nl-NL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arJoe 3" panose="02000000000000000000" pitchFamily="2" charset="0"/>
              </a:rPr>
              <a:t>Zaad Vast en </a:t>
            </a:r>
            <a:r>
              <a:rPr lang="nl-NL" altLang="nl-NL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arJoe 3" panose="02000000000000000000" pitchFamily="2" charset="0"/>
              </a:rPr>
              <a:t>Zeker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nl-NL" altLang="nl-NL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arJoe 3" panose="02000000000000000000" pitchFamily="2" charset="0"/>
              </a:rPr>
              <a:t>2019-2022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nl-NL" altLang="nl-NL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arJoe 3" panose="02000000000000000000" pitchFamily="2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1" y="5798195"/>
            <a:ext cx="1298601" cy="986781"/>
          </a:xfrm>
          <a:prstGeom prst="rect">
            <a:avLst/>
          </a:prstGeom>
        </p:spPr>
      </p:pic>
      <p:pic>
        <p:nvPicPr>
          <p:cNvPr id="13" name="Afbeelding 1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xmlns="" id="{A9715E74-B6FD-457B-9509-8273BC09D5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06" y="5835848"/>
            <a:ext cx="1905000" cy="5619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xmlns="" id="{E07AAC01-BABB-4E17-8596-2D4DE3C9E4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58" y="5875480"/>
            <a:ext cx="2054942" cy="982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47528" y="0"/>
            <a:ext cx="8229600" cy="1143000"/>
          </a:xfrm>
        </p:spPr>
        <p:txBody>
          <a:bodyPr/>
          <a:lstStyle/>
          <a:p>
            <a:r>
              <a:rPr lang="nl-NL" altLang="nl-NL" sz="3600" dirty="0">
                <a:solidFill>
                  <a:schemeClr val="accent6">
                    <a:lumMod val="75000"/>
                  </a:schemeClr>
                </a:solidFill>
              </a:rPr>
              <a:t>Groei en Differentiatie </a:t>
            </a:r>
            <a:r>
              <a:rPr lang="nl-NL" altLang="nl-NL" sz="3600" dirty="0" smtClean="0">
                <a:solidFill>
                  <a:schemeClr val="accent6">
                    <a:lumMod val="75000"/>
                  </a:schemeClr>
                </a:solidFill>
              </a:rPr>
              <a:t>concept </a:t>
            </a:r>
            <a:r>
              <a:rPr lang="nl-NL" altLang="nl-NL" sz="36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nl-NL" altLang="nl-NL" sz="3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altLang="nl-NL" sz="36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nl-NL" altLang="nl-NL" sz="3600" dirty="0" err="1" smtClean="0">
                <a:solidFill>
                  <a:schemeClr val="accent6">
                    <a:lumMod val="75000"/>
                  </a:schemeClr>
                </a:solidFill>
              </a:rPr>
              <a:t>Lerdau</a:t>
            </a:r>
            <a:r>
              <a:rPr lang="nl-NL" altLang="nl-NL" sz="3600" dirty="0" smtClean="0">
                <a:solidFill>
                  <a:schemeClr val="accent6">
                    <a:lumMod val="75000"/>
                  </a:schemeClr>
                </a:solidFill>
              </a:rPr>
              <a:t> et al. 1994)</a:t>
            </a:r>
            <a:endParaRPr lang="nl-NL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581" y="1116619"/>
            <a:ext cx="6963494" cy="457086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631504" y="5877007"/>
            <a:ext cx="8673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Veel voedingstoffen: </a:t>
            </a:r>
            <a:r>
              <a:rPr lang="nl-NL" dirty="0"/>
              <a:t>veel </a:t>
            </a:r>
            <a:r>
              <a:rPr lang="nl-NL" dirty="0" smtClean="0"/>
              <a:t>groei, vatbaar voor ziekten, minder smaak</a:t>
            </a:r>
            <a:endParaRPr lang="nl-NL" dirty="0"/>
          </a:p>
          <a:p>
            <a:r>
              <a:rPr lang="nl-NL" dirty="0" smtClean="0"/>
              <a:t>Balans in omstandigheden</a:t>
            </a:r>
            <a:r>
              <a:rPr lang="nl-NL" dirty="0"/>
              <a:t>: groei en </a:t>
            </a:r>
            <a:r>
              <a:rPr lang="nl-NL" dirty="0" smtClean="0"/>
              <a:t>differentiatie: opbrengst, ziektetolerantie en smaak</a:t>
            </a:r>
            <a:endParaRPr lang="nl-NL" dirty="0"/>
          </a:p>
          <a:p>
            <a:r>
              <a:rPr lang="nl-NL" dirty="0"/>
              <a:t>Slechte omstandigheden: weinig groei, </a:t>
            </a:r>
            <a:r>
              <a:rPr lang="nl-NL" dirty="0" smtClean="0"/>
              <a:t>goede ziektetolerantie, smaak te intens</a:t>
            </a:r>
            <a:endParaRPr lang="nl-NL" dirty="0"/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xmlns="" id="{1219C4E1-A785-4F1B-8E2B-8978E5902CA0}"/>
              </a:ext>
            </a:extLst>
          </p:cNvPr>
          <p:cNvCxnSpPr>
            <a:cxnSpLocks/>
          </p:cNvCxnSpPr>
          <p:nvPr/>
        </p:nvCxnSpPr>
        <p:spPr>
          <a:xfrm flipV="1">
            <a:off x="6528048" y="1143000"/>
            <a:ext cx="0" cy="396044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xmlns="" id="{1219C4E1-A785-4F1B-8E2B-8978E5902CA0}"/>
              </a:ext>
            </a:extLst>
          </p:cNvPr>
          <p:cNvCxnSpPr>
            <a:cxnSpLocks/>
          </p:cNvCxnSpPr>
          <p:nvPr/>
        </p:nvCxnSpPr>
        <p:spPr>
          <a:xfrm flipV="1">
            <a:off x="5231904" y="1116618"/>
            <a:ext cx="0" cy="396044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41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753100" cy="1325563"/>
          </a:xfrm>
        </p:spPr>
        <p:txBody>
          <a:bodyPr/>
          <a:lstStyle/>
          <a:p>
            <a:r>
              <a:rPr lang="nl-NL" sz="3600" dirty="0" smtClean="0">
                <a:solidFill>
                  <a:schemeClr val="accent6">
                    <a:lumMod val="75000"/>
                  </a:schemeClr>
                </a:solidFill>
              </a:rPr>
              <a:t>Samenhang opbrengst, smaak en voedingskwaliteit</a:t>
            </a:r>
            <a:endParaRPr lang="nl-NL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5391150" cy="4351338"/>
          </a:xfrm>
        </p:spPr>
        <p:txBody>
          <a:bodyPr/>
          <a:lstStyle/>
          <a:p>
            <a:r>
              <a:rPr lang="nl-NL" dirty="0" smtClean="0"/>
              <a:t>13 groentes</a:t>
            </a:r>
          </a:p>
          <a:p>
            <a:r>
              <a:rPr lang="nl-NL" dirty="0" smtClean="0"/>
              <a:t>37 proeven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 smtClean="0"/>
              <a:t>Negatieve samenhang opbrengst en </a:t>
            </a:r>
            <a:r>
              <a:rPr lang="nl-NL" dirty="0" err="1" smtClean="0"/>
              <a:t>drogestofgehalte</a:t>
            </a:r>
            <a:endParaRPr lang="nl-NL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nl-NL" dirty="0" smtClean="0"/>
              <a:t>Vaak positieve samenhang smaak met </a:t>
            </a:r>
            <a:r>
              <a:rPr lang="nl-NL" dirty="0" err="1" smtClean="0"/>
              <a:t>drogestofgehalte</a:t>
            </a:r>
            <a:r>
              <a:rPr lang="nl-NL" dirty="0" smtClean="0"/>
              <a:t> en </a:t>
            </a:r>
            <a:r>
              <a:rPr lang="nl-NL" dirty="0" err="1" smtClean="0"/>
              <a:t>Brix</a:t>
            </a:r>
            <a:endParaRPr lang="nl-NL" dirty="0" smtClean="0"/>
          </a:p>
          <a:p>
            <a:pPr>
              <a:buFont typeface="Wingdings" panose="05000000000000000000" pitchFamily="2" charset="2"/>
              <a:buChar char="Ø"/>
            </a:pPr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Infoblad </a:t>
            </a:r>
            <a:r>
              <a:rPr lang="nl-NL" dirty="0" smtClean="0"/>
              <a:t>4</a:t>
            </a:r>
            <a:r>
              <a:rPr lang="nl-NL" dirty="0"/>
              <a:t>: </a:t>
            </a:r>
            <a:r>
              <a:rPr lang="nl-NL" dirty="0" smtClean="0"/>
              <a:t> </a:t>
            </a:r>
            <a:r>
              <a:rPr lang="nl-NL" u="sng" dirty="0" smtClean="0">
                <a:solidFill>
                  <a:srgbClr val="0070C0"/>
                </a:solidFill>
              </a:rPr>
              <a:t>https</a:t>
            </a:r>
            <a:r>
              <a:rPr lang="nl-NL" u="sng" dirty="0">
                <a:solidFill>
                  <a:srgbClr val="0070C0"/>
                </a:solidFill>
              </a:rPr>
              <a:t>://www.debeerschehoeve.nl/pags/docs/78_Infoblad-4-Relatie-o_1265.pdf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404AAD-C35A-4715-A725-5FDD0657F4B3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833" y="76200"/>
            <a:ext cx="506074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6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03268" y="0"/>
            <a:ext cx="8229600" cy="792088"/>
          </a:xfrm>
        </p:spPr>
        <p:txBody>
          <a:bodyPr/>
          <a:lstStyle/>
          <a:p>
            <a:r>
              <a:rPr lang="nl-NL" sz="3200" dirty="0">
                <a:solidFill>
                  <a:schemeClr val="accent6">
                    <a:lumMod val="75000"/>
                  </a:schemeClr>
                </a:solidFill>
              </a:rPr>
              <a:t>Mogelijke indirecte selectie voor mineralen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0734427"/>
              </p:ext>
            </p:extLst>
          </p:nvPr>
        </p:nvGraphicFramePr>
        <p:xfrm>
          <a:off x="2003425" y="801307"/>
          <a:ext cx="7950200" cy="494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Worksheet" r:id="rId3" imgW="4579600" imgH="2849915" progId="Excel.Sheet.12">
                  <p:embed/>
                </p:oleObj>
              </mc:Choice>
              <mc:Fallback>
                <p:oleObj name="Worksheet" r:id="rId3" imgW="4579600" imgH="284991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03425" y="801307"/>
                        <a:ext cx="7950200" cy="4945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hoek 8"/>
          <p:cNvSpPr/>
          <p:nvPr/>
        </p:nvSpPr>
        <p:spPr>
          <a:xfrm>
            <a:off x="2003268" y="5954452"/>
            <a:ext cx="7168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++/+ duidelijk positieve </a:t>
            </a:r>
            <a:r>
              <a:rPr lang="nl-NL" dirty="0" smtClean="0"/>
              <a:t>relatie</a:t>
            </a:r>
            <a:r>
              <a:rPr lang="nl-NL" dirty="0"/>
              <a:t>			</a:t>
            </a:r>
          </a:p>
          <a:p>
            <a:r>
              <a:rPr lang="nl-NL" dirty="0"/>
              <a:t>- duidelijk negatieve relatie	</a:t>
            </a:r>
            <a:r>
              <a:rPr lang="nl-NL" dirty="0" smtClean="0"/>
              <a:t>	K: alleen klei, Z: alleen Zand</a:t>
            </a:r>
            <a:r>
              <a:rPr lang="nl-NL" dirty="0"/>
              <a:t>	</a:t>
            </a:r>
          </a:p>
          <a:p>
            <a:r>
              <a:rPr lang="nl-NL" dirty="0"/>
              <a:t>+* duidelijk positieve relatie in de meeste gevallen		</a:t>
            </a:r>
          </a:p>
        </p:txBody>
      </p:sp>
    </p:spTree>
    <p:extLst>
      <p:ext uri="{BB962C8B-B14F-4D97-AF65-F5344CB8AC3E}">
        <p14:creationId xmlns:p14="http://schemas.microsoft.com/office/powerpoint/2010/main" val="28755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1248" y="218934"/>
            <a:ext cx="11807120" cy="1325563"/>
          </a:xfrm>
        </p:spPr>
        <p:txBody>
          <a:bodyPr/>
          <a:lstStyle/>
          <a:p>
            <a:r>
              <a:rPr lang="nl-NL" sz="4000" dirty="0" smtClean="0">
                <a:solidFill>
                  <a:schemeClr val="accent6">
                    <a:lumMod val="75000"/>
                  </a:schemeClr>
                </a:solidFill>
              </a:rPr>
              <a:t>Opbrengst en verdunningseffect: </a:t>
            </a:r>
            <a:br>
              <a:rPr lang="nl-NL" sz="40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sz="3600" dirty="0" smtClean="0">
                <a:solidFill>
                  <a:schemeClr val="accent6">
                    <a:lumMod val="75000"/>
                  </a:schemeClr>
                </a:solidFill>
              </a:rPr>
              <a:t>Snellere groei: hogere </a:t>
            </a:r>
            <a:r>
              <a:rPr lang="nl-NL" sz="3600" dirty="0" smtClean="0">
                <a:solidFill>
                  <a:schemeClr val="accent6">
                    <a:lumMod val="75000"/>
                  </a:schemeClr>
                </a:solidFill>
              </a:rPr>
              <a:t>opbrengst, lager </a:t>
            </a:r>
            <a:r>
              <a:rPr lang="nl-NL" sz="3600" dirty="0" err="1" smtClean="0">
                <a:solidFill>
                  <a:schemeClr val="accent6">
                    <a:lumMod val="75000"/>
                  </a:schemeClr>
                </a:solidFill>
              </a:rPr>
              <a:t>drogestofgehalte</a:t>
            </a:r>
            <a:endParaRPr lang="nl-NL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404AAD-C35A-4715-A725-5FDD0657F4B3}" type="slidenum">
              <a:rPr lang="nl-NL" smtClean="0"/>
              <a:pPr>
                <a:defRPr/>
              </a:pPr>
              <a:t>13</a:t>
            </a:fld>
            <a:endParaRPr lang="nl-NL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415466"/>
              </p:ext>
            </p:extLst>
          </p:nvPr>
        </p:nvGraphicFramePr>
        <p:xfrm>
          <a:off x="219454" y="1690688"/>
          <a:ext cx="11782045" cy="4100735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1144964"/>
                <a:gridCol w="1058784"/>
                <a:gridCol w="1126941"/>
                <a:gridCol w="828482"/>
                <a:gridCol w="1270173"/>
                <a:gridCol w="947980"/>
                <a:gridCol w="984915"/>
                <a:gridCol w="852410"/>
                <a:gridCol w="908124"/>
                <a:gridCol w="981359"/>
                <a:gridCol w="849431"/>
                <a:gridCol w="828482"/>
              </a:tblGrid>
              <a:tr h="8574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Ras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Opbrengst (in Rton/ha)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Droge stof opbrengst (in ton/ha)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Droge stof gehalte (in %)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Ras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Opbrengst (in ton/ha)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Droge stof opbrengst (in ton/ha)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Droge stof gehalte (in %)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Ras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Opbrengst (in ton/ha)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Droge stof opbrengst (in ton/ha)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Droge stof gehalte (in %)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436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 err="1">
                          <a:effectLst/>
                        </a:rPr>
                        <a:t>Granat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43,4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3,9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9,1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b="1" dirty="0" err="1">
                          <a:effectLst/>
                        </a:rPr>
                        <a:t>Bright</a:t>
                      </a:r>
                      <a:r>
                        <a:rPr lang="nl-NL" sz="1800" b="1" dirty="0">
                          <a:effectLst/>
                        </a:rPr>
                        <a:t> Summer F1</a:t>
                      </a:r>
                      <a:endParaRPr lang="nl-NL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34,6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4,4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12,8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b="1" dirty="0" err="1">
                          <a:effectLst/>
                        </a:rPr>
                        <a:t>Crofton</a:t>
                      </a:r>
                      <a:r>
                        <a:rPr lang="nl-NL" sz="1800" b="1" dirty="0">
                          <a:effectLst/>
                        </a:rPr>
                        <a:t> F1</a:t>
                      </a:r>
                      <a:endParaRPr lang="nl-NL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49,3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6,1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12,4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436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 err="1">
                          <a:effectLst/>
                        </a:rPr>
                        <a:t>Marner</a:t>
                      </a:r>
                      <a:r>
                        <a:rPr lang="nl-NL" sz="1800" dirty="0">
                          <a:effectLst/>
                        </a:rPr>
                        <a:t> </a:t>
                      </a:r>
                      <a:r>
                        <a:rPr lang="nl-NL" sz="1800" dirty="0" err="1">
                          <a:effectLst/>
                        </a:rPr>
                        <a:t>Lagerrot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32,0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3,0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9,6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b="1" dirty="0" err="1">
                          <a:effectLst/>
                        </a:rPr>
                        <a:t>Fictor</a:t>
                      </a:r>
                      <a:endParaRPr lang="nl-NL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20,1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3,3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15,7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b="1" dirty="0" err="1">
                          <a:effectLst/>
                        </a:rPr>
                        <a:t>Nerac</a:t>
                      </a:r>
                      <a:r>
                        <a:rPr lang="nl-NL" sz="1800" b="1" dirty="0">
                          <a:effectLst/>
                        </a:rPr>
                        <a:t> F1</a:t>
                      </a:r>
                      <a:endParaRPr lang="nl-NL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64,6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7,1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11,1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436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 err="1">
                          <a:effectLst/>
                        </a:rPr>
                        <a:t>Rodynda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51,2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4,8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9,4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b="1" dirty="0">
                          <a:effectLst/>
                        </a:rPr>
                        <a:t>Orange Summer F1</a:t>
                      </a:r>
                      <a:endParaRPr lang="nl-NL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28,5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4,3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14,7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b="1" dirty="0" err="1">
                          <a:effectLst/>
                        </a:rPr>
                        <a:t>Robila</a:t>
                      </a:r>
                      <a:r>
                        <a:rPr lang="nl-NL" sz="1800" b="1" dirty="0">
                          <a:effectLst/>
                        </a:rPr>
                        <a:t> </a:t>
                      </a:r>
                      <a:endParaRPr lang="nl-NL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52,6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6,7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12,8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436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 err="1">
                          <a:effectLst/>
                        </a:rPr>
                        <a:t>Roxy</a:t>
                      </a:r>
                      <a:r>
                        <a:rPr lang="nl-NL" sz="1800" dirty="0">
                          <a:effectLst/>
                        </a:rPr>
                        <a:t> F1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41,6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3,9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9,6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b="1" dirty="0">
                          <a:effectLst/>
                        </a:rPr>
                        <a:t>Red </a:t>
                      </a:r>
                      <a:r>
                        <a:rPr lang="nl-NL" sz="1800" b="1" dirty="0" err="1">
                          <a:effectLst/>
                        </a:rPr>
                        <a:t>Kuri</a:t>
                      </a:r>
                      <a:endParaRPr lang="nl-NL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29,0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4,4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15,1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b="1" dirty="0" err="1">
                          <a:effectLst/>
                        </a:rPr>
                        <a:t>Rodelika</a:t>
                      </a:r>
                      <a:endParaRPr lang="nl-NL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56,0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7,5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13,4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436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 err="1">
                          <a:effectLst/>
                        </a:rPr>
                        <a:t>Travero</a:t>
                      </a:r>
                      <a:r>
                        <a:rPr lang="nl-NL" sz="1800" dirty="0">
                          <a:effectLst/>
                        </a:rPr>
                        <a:t> F1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40,9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4,1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10,1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b="1" dirty="0">
                          <a:effectLst/>
                        </a:rPr>
                        <a:t>Uchiki </a:t>
                      </a:r>
                      <a:r>
                        <a:rPr lang="nl-NL" sz="1800" b="1" dirty="0" err="1">
                          <a:effectLst/>
                        </a:rPr>
                        <a:t>Kuri</a:t>
                      </a:r>
                      <a:endParaRPr lang="nl-NL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24,6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4,0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16,2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b="1" dirty="0" err="1">
                          <a:effectLst/>
                        </a:rPr>
                        <a:t>Solvita</a:t>
                      </a:r>
                      <a:endParaRPr lang="nl-NL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77,8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8,4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10,9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  <p:sp>
        <p:nvSpPr>
          <p:cNvPr id="6" name="Tekstvak 5"/>
          <p:cNvSpPr txBox="1"/>
          <p:nvPr/>
        </p:nvSpPr>
        <p:spPr>
          <a:xfrm>
            <a:off x="2237231" y="6024062"/>
            <a:ext cx="890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Resultaten uit Breeding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Quality</a:t>
            </a:r>
            <a:r>
              <a:rPr lang="nl-NL" dirty="0" smtClean="0"/>
              <a:t>, 2017-2018, 2 </a:t>
            </a:r>
            <a:r>
              <a:rPr lang="nl-NL" dirty="0" err="1" smtClean="0"/>
              <a:t>bd</a:t>
            </a:r>
            <a:r>
              <a:rPr lang="nl-NL" dirty="0" smtClean="0"/>
              <a:t>-bedrijven, per bedrijf 3 herhalingen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48" y="6024062"/>
            <a:ext cx="1241872" cy="49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7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1361" y="118237"/>
            <a:ext cx="11002438" cy="1325563"/>
          </a:xfrm>
        </p:spPr>
        <p:txBody>
          <a:bodyPr/>
          <a:lstStyle/>
          <a:p>
            <a:r>
              <a:rPr lang="nl-NL" sz="2800" dirty="0">
                <a:solidFill>
                  <a:schemeClr val="accent6">
                    <a:lumMod val="75000"/>
                  </a:schemeClr>
                </a:solidFill>
              </a:rPr>
              <a:t>Vergelijking </a:t>
            </a:r>
            <a:r>
              <a:rPr lang="nl-NL" sz="2800" dirty="0" smtClean="0">
                <a:solidFill>
                  <a:schemeClr val="accent6">
                    <a:lumMod val="75000"/>
                  </a:schemeClr>
                </a:solidFill>
              </a:rPr>
              <a:t>van 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</a:rPr>
              <a:t>4 uienrassen op 2 biodynamische </a:t>
            </a:r>
            <a:r>
              <a:rPr lang="nl-NL" sz="2800" dirty="0" smtClean="0">
                <a:solidFill>
                  <a:schemeClr val="accent6">
                    <a:lumMod val="75000"/>
                  </a:schemeClr>
                </a:solidFill>
              </a:rPr>
              <a:t>boerderijen (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</a:rPr>
              <a:t>2019/20): 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nl-NL" sz="2800" dirty="0" smtClean="0">
                <a:solidFill>
                  <a:schemeClr val="accent6">
                    <a:lumMod val="75000"/>
                  </a:schemeClr>
                </a:solidFill>
              </a:rPr>
              <a:t>ffect 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</a:rPr>
              <a:t>van locatie en bemesting op opbrengst, bewaarbaarheid en </a:t>
            </a:r>
            <a:r>
              <a:rPr lang="nl-NL" sz="2800" dirty="0" smtClean="0">
                <a:solidFill>
                  <a:schemeClr val="accent6">
                    <a:lumMod val="75000"/>
                  </a:schemeClr>
                </a:solidFill>
              </a:rPr>
              <a:t>kwaliteit</a:t>
            </a:r>
            <a:endParaRPr lang="nl-N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426099"/>
              </p:ext>
            </p:extLst>
          </p:nvPr>
        </p:nvGraphicFramePr>
        <p:xfrm>
          <a:off x="351361" y="1476670"/>
          <a:ext cx="11233245" cy="42830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71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65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70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87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870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870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8708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087088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108708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l" fontAlgn="b"/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November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April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April / November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April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4122">
                <a:tc>
                  <a:txBody>
                    <a:bodyPr/>
                    <a:lstStyle/>
                    <a:p>
                      <a:pPr algn="l" fontAlgn="b"/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Aantal uien/ strekkende meter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Verkoopbare opbrengst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Verkoopbare opbrengst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Verkoopbare opbrengst na bewaring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percentage gemiddeld gewicht na bewaring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Brix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Verkoopbare opbrengst November  </a:t>
                      </a:r>
                    </a:p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 </a:t>
                      </a:r>
                      <a:r>
                        <a:rPr lang="nl-N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Brix</a:t>
                      </a:r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Verkoopbare opbrengst April  </a:t>
                      </a:r>
                    </a:p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 </a:t>
                      </a:r>
                      <a:r>
                        <a:rPr lang="nl-N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Brix</a:t>
                      </a:r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1087">
                <a:tc>
                  <a:txBody>
                    <a:bodyPr/>
                    <a:lstStyle/>
                    <a:p>
                      <a:pPr algn="l" fontAlgn="b"/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Ton/ha</a:t>
                      </a: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Ton/ha</a:t>
                      </a: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%</a:t>
                      </a: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%</a:t>
                      </a: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9557"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Locatie 1: </a:t>
                      </a:r>
                      <a:endParaRPr lang="nl-NL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bemesting </a:t>
                      </a:r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gemiddeld, </a:t>
                      </a:r>
                      <a:r>
                        <a:rPr lang="nl-NL" sz="18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weinig </a:t>
                      </a:r>
                      <a:r>
                        <a:rPr lang="nl-NL" sz="18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bladmassa, weinig bladziekten</a:t>
                      </a:r>
                      <a:endParaRPr lang="nl-NL" sz="1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19,1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33,0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24,6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74,7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90,6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1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9,6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</a:t>
                      </a:r>
                      <a:endParaRPr lang="nl-NL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1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236</a:t>
                      </a:r>
                      <a:endParaRPr lang="nl-NL" sz="1800" b="0" i="1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0059"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Locatie 2: </a:t>
                      </a:r>
                      <a:endParaRPr lang="nl-NL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bemesting </a:t>
                      </a:r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hoog; </a:t>
                      </a:r>
                      <a:r>
                        <a:rPr lang="nl-NL" sz="18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veel en groot blad</a:t>
                      </a:r>
                      <a:endParaRPr lang="nl-NL" sz="1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1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28,5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1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44,4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1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28,3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1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  <a:endParaRPr lang="nl-NL" sz="1800" b="0" i="1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1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229</a:t>
                      </a:r>
                      <a:endParaRPr lang="nl-NL" sz="1800" b="0" i="1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0059"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Verhouding </a:t>
                      </a:r>
                    </a:p>
                    <a:p>
                      <a:pPr algn="l" fontAlgn="b"/>
                      <a:r>
                        <a:rPr lang="nl-NL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Locatie 1/ Locatie 2 </a:t>
                      </a:r>
                    </a:p>
                    <a:p>
                      <a:pPr algn="l" fontAlgn="b"/>
                      <a:r>
                        <a:rPr lang="nl-NL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 %)</a:t>
                      </a: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1" y="5798195"/>
            <a:ext cx="1298601" cy="98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6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790" y="0"/>
            <a:ext cx="11706224" cy="1325563"/>
          </a:xfrm>
        </p:spPr>
        <p:txBody>
          <a:bodyPr/>
          <a:lstStyle/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Resultaten nieuwe uienlijnen </a:t>
            </a:r>
            <a:r>
              <a:rPr lang="nl-NL" dirty="0" err="1" smtClean="0">
                <a:solidFill>
                  <a:schemeClr val="accent6">
                    <a:lumMod val="75000"/>
                  </a:schemeClr>
                </a:solidFill>
              </a:rPr>
              <a:t>Sativa</a:t>
            </a:r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 in 2021: </a:t>
            </a:r>
            <a:b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sz="3600" dirty="0" smtClean="0">
                <a:solidFill>
                  <a:schemeClr val="accent6">
                    <a:lumMod val="75000"/>
                  </a:schemeClr>
                </a:solidFill>
              </a:rPr>
              <a:t>lijnen met hoogste opbrengst hebben hoogste percentage roze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404AAD-C35A-4715-A725-5FDD0657F4B3}" type="slidenum">
              <a:rPr lang="nl-NL" smtClean="0"/>
              <a:pPr>
                <a:defRPr/>
              </a:pPr>
              <a:t>15</a:t>
            </a:fld>
            <a:endParaRPr lang="nl-NL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95120"/>
              </p:ext>
            </p:extLst>
          </p:nvPr>
        </p:nvGraphicFramePr>
        <p:xfrm>
          <a:off x="404812" y="1374045"/>
          <a:ext cx="11506202" cy="4366260"/>
        </p:xfrm>
        <a:graphic>
          <a:graphicData uri="http://schemas.openxmlformats.org/drawingml/2006/table">
            <a:tbl>
              <a:tblPr/>
              <a:tblGrid>
                <a:gridCol w="2114573"/>
                <a:gridCol w="1536727"/>
                <a:gridCol w="1595527"/>
                <a:gridCol w="1595527"/>
                <a:gridCol w="1595527"/>
                <a:gridCol w="1595527"/>
                <a:gridCol w="1472794"/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Zwitserland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Nederland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6260">
                <a:tc>
                  <a:txBody>
                    <a:bodyPr/>
                    <a:lstStyle/>
                    <a:p>
                      <a:pPr algn="l" fontAlgn="ctr"/>
                      <a:r>
                        <a:rPr lang="nl-NL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Naam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Opbrengst brutto (Index)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Opbrengst netto (Index)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Opbrengst brutto (Index)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Opbrengst netto (Index)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 uien met roze kleur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nl-NL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Sat</a:t>
                      </a:r>
                      <a:r>
                        <a:rPr lang="nl-N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87</a:t>
                      </a:r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Populatie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A4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BB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nl-N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DBH 87</a:t>
                      </a:r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Populatie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B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2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7E7D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5EC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NL1 (87-43)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Lijn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NL2 (87-66)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Lijn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E8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E8D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E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NL3 (87-78)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Lijn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E5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7E7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D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0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NL4 (87-117)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Lijn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AD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NL5 (87-25X)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Lijn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3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NL6 (87-88)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Lijn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AD5A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FEA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BF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E3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Bajosta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Zaadvast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3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D6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nl-NL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Sat</a:t>
                      </a:r>
                      <a:r>
                        <a:rPr lang="nl-N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15</a:t>
                      </a:r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Zaadvast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D5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B0B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9B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Hylander F1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F1-hybride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A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C2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1" y="5798195"/>
            <a:ext cx="1298601" cy="98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1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/>
          <p:cNvSpPr/>
          <p:nvPr/>
        </p:nvSpPr>
        <p:spPr>
          <a:xfrm>
            <a:off x="2938212" y="5046452"/>
            <a:ext cx="736641" cy="1345721"/>
          </a:xfrm>
          <a:custGeom>
            <a:avLst/>
            <a:gdLst>
              <a:gd name="connsiteX0" fmla="*/ 1630393 w 1630393"/>
              <a:gd name="connsiteY0" fmla="*/ 966158 h 1069675"/>
              <a:gd name="connsiteX1" fmla="*/ 1449238 w 1630393"/>
              <a:gd name="connsiteY1" fmla="*/ 879894 h 1069675"/>
              <a:gd name="connsiteX2" fmla="*/ 1423359 w 1630393"/>
              <a:gd name="connsiteY2" fmla="*/ 862641 h 1069675"/>
              <a:gd name="connsiteX3" fmla="*/ 1354347 w 1630393"/>
              <a:gd name="connsiteY3" fmla="*/ 767751 h 1069675"/>
              <a:gd name="connsiteX4" fmla="*/ 1319842 w 1630393"/>
              <a:gd name="connsiteY4" fmla="*/ 724619 h 1069675"/>
              <a:gd name="connsiteX5" fmla="*/ 1302589 w 1630393"/>
              <a:gd name="connsiteY5" fmla="*/ 672860 h 1069675"/>
              <a:gd name="connsiteX6" fmla="*/ 1268083 w 1630393"/>
              <a:gd name="connsiteY6" fmla="*/ 621102 h 1069675"/>
              <a:gd name="connsiteX7" fmla="*/ 1242204 w 1630393"/>
              <a:gd name="connsiteY7" fmla="*/ 577970 h 1069675"/>
              <a:gd name="connsiteX8" fmla="*/ 1216325 w 1630393"/>
              <a:gd name="connsiteY8" fmla="*/ 517585 h 1069675"/>
              <a:gd name="connsiteX9" fmla="*/ 1199072 w 1630393"/>
              <a:gd name="connsiteY9" fmla="*/ 491706 h 1069675"/>
              <a:gd name="connsiteX10" fmla="*/ 1155940 w 1630393"/>
              <a:gd name="connsiteY10" fmla="*/ 439947 h 1069675"/>
              <a:gd name="connsiteX11" fmla="*/ 1138687 w 1630393"/>
              <a:gd name="connsiteY11" fmla="*/ 379562 h 1069675"/>
              <a:gd name="connsiteX12" fmla="*/ 1130060 w 1630393"/>
              <a:gd name="connsiteY12" fmla="*/ 215660 h 1069675"/>
              <a:gd name="connsiteX13" fmla="*/ 1112808 w 1630393"/>
              <a:gd name="connsiteY13" fmla="*/ 189781 h 1069675"/>
              <a:gd name="connsiteX14" fmla="*/ 1095555 w 1630393"/>
              <a:gd name="connsiteY14" fmla="*/ 155275 h 1069675"/>
              <a:gd name="connsiteX15" fmla="*/ 1086928 w 1630393"/>
              <a:gd name="connsiteY15" fmla="*/ 129396 h 1069675"/>
              <a:gd name="connsiteX16" fmla="*/ 1035170 w 1630393"/>
              <a:gd name="connsiteY16" fmla="*/ 86264 h 1069675"/>
              <a:gd name="connsiteX17" fmla="*/ 1017917 w 1630393"/>
              <a:gd name="connsiteY17" fmla="*/ 60385 h 1069675"/>
              <a:gd name="connsiteX18" fmla="*/ 992038 w 1630393"/>
              <a:gd name="connsiteY18" fmla="*/ 34506 h 1069675"/>
              <a:gd name="connsiteX19" fmla="*/ 983411 w 1630393"/>
              <a:gd name="connsiteY19" fmla="*/ 0 h 1069675"/>
              <a:gd name="connsiteX20" fmla="*/ 957532 w 1630393"/>
              <a:gd name="connsiteY20" fmla="*/ 215660 h 1069675"/>
              <a:gd name="connsiteX21" fmla="*/ 940279 w 1630393"/>
              <a:gd name="connsiteY21" fmla="*/ 405441 h 1069675"/>
              <a:gd name="connsiteX22" fmla="*/ 914400 w 1630393"/>
              <a:gd name="connsiteY22" fmla="*/ 491706 h 1069675"/>
              <a:gd name="connsiteX23" fmla="*/ 905774 w 1630393"/>
              <a:gd name="connsiteY23" fmla="*/ 517585 h 1069675"/>
              <a:gd name="connsiteX24" fmla="*/ 879894 w 1630393"/>
              <a:gd name="connsiteY24" fmla="*/ 534838 h 1069675"/>
              <a:gd name="connsiteX25" fmla="*/ 871268 w 1630393"/>
              <a:gd name="connsiteY25" fmla="*/ 560717 h 1069675"/>
              <a:gd name="connsiteX26" fmla="*/ 836762 w 1630393"/>
              <a:gd name="connsiteY26" fmla="*/ 612475 h 1069675"/>
              <a:gd name="connsiteX27" fmla="*/ 802257 w 1630393"/>
              <a:gd name="connsiteY27" fmla="*/ 629728 h 1069675"/>
              <a:gd name="connsiteX28" fmla="*/ 785004 w 1630393"/>
              <a:gd name="connsiteY28" fmla="*/ 577970 h 1069675"/>
              <a:gd name="connsiteX29" fmla="*/ 776377 w 1630393"/>
              <a:gd name="connsiteY29" fmla="*/ 552091 h 1069675"/>
              <a:gd name="connsiteX30" fmla="*/ 776377 w 1630393"/>
              <a:gd name="connsiteY30" fmla="*/ 552091 h 1069675"/>
              <a:gd name="connsiteX31" fmla="*/ 759125 w 1630393"/>
              <a:gd name="connsiteY31" fmla="*/ 526211 h 1069675"/>
              <a:gd name="connsiteX32" fmla="*/ 741872 w 1630393"/>
              <a:gd name="connsiteY32" fmla="*/ 465826 h 1069675"/>
              <a:gd name="connsiteX33" fmla="*/ 724619 w 1630393"/>
              <a:gd name="connsiteY33" fmla="*/ 439947 h 1069675"/>
              <a:gd name="connsiteX34" fmla="*/ 698740 w 1630393"/>
              <a:gd name="connsiteY34" fmla="*/ 353683 h 1069675"/>
              <a:gd name="connsiteX35" fmla="*/ 690113 w 1630393"/>
              <a:gd name="connsiteY35" fmla="*/ 163902 h 1069675"/>
              <a:gd name="connsiteX36" fmla="*/ 664234 w 1630393"/>
              <a:gd name="connsiteY36" fmla="*/ 138023 h 1069675"/>
              <a:gd name="connsiteX37" fmla="*/ 638355 w 1630393"/>
              <a:gd name="connsiteY37" fmla="*/ 120770 h 1069675"/>
              <a:gd name="connsiteX38" fmla="*/ 612476 w 1630393"/>
              <a:gd name="connsiteY38" fmla="*/ 94891 h 1069675"/>
              <a:gd name="connsiteX39" fmla="*/ 560717 w 1630393"/>
              <a:gd name="connsiteY39" fmla="*/ 69011 h 1069675"/>
              <a:gd name="connsiteX40" fmla="*/ 552091 w 1630393"/>
              <a:gd name="connsiteY40" fmla="*/ 103517 h 1069675"/>
              <a:gd name="connsiteX41" fmla="*/ 543464 w 1630393"/>
              <a:gd name="connsiteY41" fmla="*/ 129396 h 1069675"/>
              <a:gd name="connsiteX42" fmla="*/ 526211 w 1630393"/>
              <a:gd name="connsiteY42" fmla="*/ 327804 h 1069675"/>
              <a:gd name="connsiteX43" fmla="*/ 517585 w 1630393"/>
              <a:gd name="connsiteY43" fmla="*/ 379562 h 1069675"/>
              <a:gd name="connsiteX44" fmla="*/ 500332 w 1630393"/>
              <a:gd name="connsiteY44" fmla="*/ 448574 h 1069675"/>
              <a:gd name="connsiteX45" fmla="*/ 483079 w 1630393"/>
              <a:gd name="connsiteY45" fmla="*/ 474453 h 1069675"/>
              <a:gd name="connsiteX46" fmla="*/ 448574 w 1630393"/>
              <a:gd name="connsiteY46" fmla="*/ 569343 h 1069675"/>
              <a:gd name="connsiteX47" fmla="*/ 405442 w 1630393"/>
              <a:gd name="connsiteY47" fmla="*/ 508958 h 1069675"/>
              <a:gd name="connsiteX48" fmla="*/ 388189 w 1630393"/>
              <a:gd name="connsiteY48" fmla="*/ 448574 h 1069675"/>
              <a:gd name="connsiteX49" fmla="*/ 345057 w 1630393"/>
              <a:gd name="connsiteY49" fmla="*/ 353683 h 1069675"/>
              <a:gd name="connsiteX50" fmla="*/ 319177 w 1630393"/>
              <a:gd name="connsiteY50" fmla="*/ 276045 h 1069675"/>
              <a:gd name="connsiteX51" fmla="*/ 310551 w 1630393"/>
              <a:gd name="connsiteY51" fmla="*/ 250166 h 1069675"/>
              <a:gd name="connsiteX52" fmla="*/ 293298 w 1630393"/>
              <a:gd name="connsiteY52" fmla="*/ 146649 h 1069675"/>
              <a:gd name="connsiteX53" fmla="*/ 276045 w 1630393"/>
              <a:gd name="connsiteY53" fmla="*/ 94891 h 1069675"/>
              <a:gd name="connsiteX54" fmla="*/ 267419 w 1630393"/>
              <a:gd name="connsiteY54" fmla="*/ 69011 h 1069675"/>
              <a:gd name="connsiteX55" fmla="*/ 241540 w 1630393"/>
              <a:gd name="connsiteY55" fmla="*/ 60385 h 1069675"/>
              <a:gd name="connsiteX56" fmla="*/ 215660 w 1630393"/>
              <a:gd name="connsiteY56" fmla="*/ 138023 h 1069675"/>
              <a:gd name="connsiteX57" fmla="*/ 207034 w 1630393"/>
              <a:gd name="connsiteY57" fmla="*/ 163902 h 1069675"/>
              <a:gd name="connsiteX58" fmla="*/ 198408 w 1630393"/>
              <a:gd name="connsiteY58" fmla="*/ 207034 h 1069675"/>
              <a:gd name="connsiteX59" fmla="*/ 189781 w 1630393"/>
              <a:gd name="connsiteY59" fmla="*/ 258792 h 1069675"/>
              <a:gd name="connsiteX60" fmla="*/ 155276 w 1630393"/>
              <a:gd name="connsiteY60" fmla="*/ 293298 h 1069675"/>
              <a:gd name="connsiteX61" fmla="*/ 112143 w 1630393"/>
              <a:gd name="connsiteY61" fmla="*/ 362309 h 1069675"/>
              <a:gd name="connsiteX62" fmla="*/ 103517 w 1630393"/>
              <a:gd name="connsiteY62" fmla="*/ 448574 h 1069675"/>
              <a:gd name="connsiteX63" fmla="*/ 94891 w 1630393"/>
              <a:gd name="connsiteY63" fmla="*/ 854015 h 1069675"/>
              <a:gd name="connsiteX64" fmla="*/ 77638 w 1630393"/>
              <a:gd name="connsiteY64" fmla="*/ 905774 h 1069675"/>
              <a:gd name="connsiteX65" fmla="*/ 69011 w 1630393"/>
              <a:gd name="connsiteY65" fmla="*/ 957532 h 1069675"/>
              <a:gd name="connsiteX66" fmla="*/ 60385 w 1630393"/>
              <a:gd name="connsiteY66" fmla="*/ 1017917 h 1069675"/>
              <a:gd name="connsiteX67" fmla="*/ 8626 w 1630393"/>
              <a:gd name="connsiteY67" fmla="*/ 1052423 h 1069675"/>
              <a:gd name="connsiteX68" fmla="*/ 0 w 1630393"/>
              <a:gd name="connsiteY68" fmla="*/ 1069675 h 106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630393" h="1069675">
                <a:moveTo>
                  <a:pt x="1630393" y="966158"/>
                </a:moveTo>
                <a:cubicBezTo>
                  <a:pt x="1570008" y="937403"/>
                  <a:pt x="1509059" y="909804"/>
                  <a:pt x="1449238" y="879894"/>
                </a:cubicBezTo>
                <a:cubicBezTo>
                  <a:pt x="1439965" y="875257"/>
                  <a:pt x="1430056" y="870555"/>
                  <a:pt x="1423359" y="862641"/>
                </a:cubicBezTo>
                <a:cubicBezTo>
                  <a:pt x="1398096" y="832785"/>
                  <a:pt x="1378779" y="798291"/>
                  <a:pt x="1354347" y="767751"/>
                </a:cubicBezTo>
                <a:lnTo>
                  <a:pt x="1319842" y="724619"/>
                </a:lnTo>
                <a:cubicBezTo>
                  <a:pt x="1314091" y="707366"/>
                  <a:pt x="1310722" y="689126"/>
                  <a:pt x="1302589" y="672860"/>
                </a:cubicBezTo>
                <a:cubicBezTo>
                  <a:pt x="1293316" y="654314"/>
                  <a:pt x="1278751" y="638882"/>
                  <a:pt x="1268083" y="621102"/>
                </a:cubicBezTo>
                <a:cubicBezTo>
                  <a:pt x="1259457" y="606725"/>
                  <a:pt x="1249702" y="592967"/>
                  <a:pt x="1242204" y="577970"/>
                </a:cubicBezTo>
                <a:cubicBezTo>
                  <a:pt x="1193815" y="481194"/>
                  <a:pt x="1288124" y="643236"/>
                  <a:pt x="1216325" y="517585"/>
                </a:cubicBezTo>
                <a:cubicBezTo>
                  <a:pt x="1211181" y="508583"/>
                  <a:pt x="1205709" y="499671"/>
                  <a:pt x="1199072" y="491706"/>
                </a:cubicBezTo>
                <a:cubicBezTo>
                  <a:pt x="1175226" y="463090"/>
                  <a:pt x="1172003" y="472072"/>
                  <a:pt x="1155940" y="439947"/>
                </a:cubicBezTo>
                <a:cubicBezTo>
                  <a:pt x="1149750" y="427567"/>
                  <a:pt x="1141452" y="390624"/>
                  <a:pt x="1138687" y="379562"/>
                </a:cubicBezTo>
                <a:cubicBezTo>
                  <a:pt x="1135811" y="324928"/>
                  <a:pt x="1137452" y="269868"/>
                  <a:pt x="1130060" y="215660"/>
                </a:cubicBezTo>
                <a:cubicBezTo>
                  <a:pt x="1128659" y="205388"/>
                  <a:pt x="1117952" y="198783"/>
                  <a:pt x="1112808" y="189781"/>
                </a:cubicBezTo>
                <a:cubicBezTo>
                  <a:pt x="1106428" y="178616"/>
                  <a:pt x="1100621" y="167095"/>
                  <a:pt x="1095555" y="155275"/>
                </a:cubicBezTo>
                <a:cubicBezTo>
                  <a:pt x="1091973" y="146917"/>
                  <a:pt x="1091972" y="136962"/>
                  <a:pt x="1086928" y="129396"/>
                </a:cubicBezTo>
                <a:cubicBezTo>
                  <a:pt x="1073644" y="109470"/>
                  <a:pt x="1054266" y="98995"/>
                  <a:pt x="1035170" y="86264"/>
                </a:cubicBezTo>
                <a:cubicBezTo>
                  <a:pt x="1029419" y="77638"/>
                  <a:pt x="1024554" y="68350"/>
                  <a:pt x="1017917" y="60385"/>
                </a:cubicBezTo>
                <a:cubicBezTo>
                  <a:pt x="1010107" y="51013"/>
                  <a:pt x="998091" y="45098"/>
                  <a:pt x="992038" y="34506"/>
                </a:cubicBezTo>
                <a:cubicBezTo>
                  <a:pt x="986156" y="24212"/>
                  <a:pt x="986287" y="11502"/>
                  <a:pt x="983411" y="0"/>
                </a:cubicBezTo>
                <a:cubicBezTo>
                  <a:pt x="930916" y="78746"/>
                  <a:pt x="967347" y="14446"/>
                  <a:pt x="957532" y="215660"/>
                </a:cubicBezTo>
                <a:cubicBezTo>
                  <a:pt x="949208" y="386303"/>
                  <a:pt x="966078" y="328049"/>
                  <a:pt x="940279" y="405441"/>
                </a:cubicBezTo>
                <a:cubicBezTo>
                  <a:pt x="924592" y="515257"/>
                  <a:pt x="945784" y="428936"/>
                  <a:pt x="914400" y="491706"/>
                </a:cubicBezTo>
                <a:cubicBezTo>
                  <a:pt x="910334" y="499839"/>
                  <a:pt x="911454" y="510485"/>
                  <a:pt x="905774" y="517585"/>
                </a:cubicBezTo>
                <a:cubicBezTo>
                  <a:pt x="899297" y="525681"/>
                  <a:pt x="888521" y="529087"/>
                  <a:pt x="879894" y="534838"/>
                </a:cubicBezTo>
                <a:cubicBezTo>
                  <a:pt x="877019" y="543464"/>
                  <a:pt x="875684" y="552768"/>
                  <a:pt x="871268" y="560717"/>
                </a:cubicBezTo>
                <a:cubicBezTo>
                  <a:pt x="861198" y="578843"/>
                  <a:pt x="836762" y="612475"/>
                  <a:pt x="836762" y="612475"/>
                </a:cubicBezTo>
                <a:cubicBezTo>
                  <a:pt x="833625" y="621886"/>
                  <a:pt x="828398" y="666326"/>
                  <a:pt x="802257" y="629728"/>
                </a:cubicBezTo>
                <a:cubicBezTo>
                  <a:pt x="791687" y="614929"/>
                  <a:pt x="790755" y="595223"/>
                  <a:pt x="785004" y="577970"/>
                </a:cubicBezTo>
                <a:lnTo>
                  <a:pt x="776377" y="552091"/>
                </a:lnTo>
                <a:lnTo>
                  <a:pt x="776377" y="552091"/>
                </a:lnTo>
                <a:cubicBezTo>
                  <a:pt x="770626" y="543464"/>
                  <a:pt x="763762" y="535484"/>
                  <a:pt x="759125" y="526211"/>
                </a:cubicBezTo>
                <a:cubicBezTo>
                  <a:pt x="742327" y="492614"/>
                  <a:pt x="758468" y="504552"/>
                  <a:pt x="741872" y="465826"/>
                </a:cubicBezTo>
                <a:cubicBezTo>
                  <a:pt x="737788" y="456297"/>
                  <a:pt x="730370" y="448573"/>
                  <a:pt x="724619" y="439947"/>
                </a:cubicBezTo>
                <a:cubicBezTo>
                  <a:pt x="703617" y="376941"/>
                  <a:pt x="711776" y="405832"/>
                  <a:pt x="698740" y="353683"/>
                </a:cubicBezTo>
                <a:cubicBezTo>
                  <a:pt x="695864" y="290423"/>
                  <a:pt x="700118" y="226432"/>
                  <a:pt x="690113" y="163902"/>
                </a:cubicBezTo>
                <a:cubicBezTo>
                  <a:pt x="688186" y="151856"/>
                  <a:pt x="673606" y="145833"/>
                  <a:pt x="664234" y="138023"/>
                </a:cubicBezTo>
                <a:cubicBezTo>
                  <a:pt x="656269" y="131386"/>
                  <a:pt x="646320" y="127407"/>
                  <a:pt x="638355" y="120770"/>
                </a:cubicBezTo>
                <a:cubicBezTo>
                  <a:pt x="628983" y="112960"/>
                  <a:pt x="621848" y="102701"/>
                  <a:pt x="612476" y="94891"/>
                </a:cubicBezTo>
                <a:cubicBezTo>
                  <a:pt x="590180" y="76311"/>
                  <a:pt x="586653" y="77657"/>
                  <a:pt x="560717" y="69011"/>
                </a:cubicBezTo>
                <a:cubicBezTo>
                  <a:pt x="557842" y="80513"/>
                  <a:pt x="555348" y="92117"/>
                  <a:pt x="552091" y="103517"/>
                </a:cubicBezTo>
                <a:cubicBezTo>
                  <a:pt x="549593" y="112260"/>
                  <a:pt x="544506" y="120363"/>
                  <a:pt x="543464" y="129396"/>
                </a:cubicBezTo>
                <a:cubicBezTo>
                  <a:pt x="535854" y="195344"/>
                  <a:pt x="537124" y="262322"/>
                  <a:pt x="526211" y="327804"/>
                </a:cubicBezTo>
                <a:cubicBezTo>
                  <a:pt x="523336" y="345057"/>
                  <a:pt x="520714" y="362353"/>
                  <a:pt x="517585" y="379562"/>
                </a:cubicBezTo>
                <a:cubicBezTo>
                  <a:pt x="514772" y="395034"/>
                  <a:pt x="508884" y="431469"/>
                  <a:pt x="500332" y="448574"/>
                </a:cubicBezTo>
                <a:cubicBezTo>
                  <a:pt x="495695" y="457847"/>
                  <a:pt x="488830" y="465827"/>
                  <a:pt x="483079" y="474453"/>
                </a:cubicBezTo>
                <a:cubicBezTo>
                  <a:pt x="463311" y="553522"/>
                  <a:pt x="478979" y="523734"/>
                  <a:pt x="448574" y="569343"/>
                </a:cubicBezTo>
                <a:cubicBezTo>
                  <a:pt x="445620" y="565404"/>
                  <a:pt x="409651" y="518778"/>
                  <a:pt x="405442" y="508958"/>
                </a:cubicBezTo>
                <a:cubicBezTo>
                  <a:pt x="388870" y="470289"/>
                  <a:pt x="404966" y="482128"/>
                  <a:pt x="388189" y="448574"/>
                </a:cubicBezTo>
                <a:cubicBezTo>
                  <a:pt x="341204" y="354604"/>
                  <a:pt x="380354" y="459573"/>
                  <a:pt x="345057" y="353683"/>
                </a:cubicBezTo>
                <a:lnTo>
                  <a:pt x="319177" y="276045"/>
                </a:lnTo>
                <a:lnTo>
                  <a:pt x="310551" y="250166"/>
                </a:lnTo>
                <a:cubicBezTo>
                  <a:pt x="304800" y="215660"/>
                  <a:pt x="304360" y="179835"/>
                  <a:pt x="293298" y="146649"/>
                </a:cubicBezTo>
                <a:lnTo>
                  <a:pt x="276045" y="94891"/>
                </a:lnTo>
                <a:cubicBezTo>
                  <a:pt x="273169" y="86264"/>
                  <a:pt x="276046" y="71886"/>
                  <a:pt x="267419" y="69011"/>
                </a:cubicBezTo>
                <a:lnTo>
                  <a:pt x="241540" y="60385"/>
                </a:lnTo>
                <a:lnTo>
                  <a:pt x="215660" y="138023"/>
                </a:lnTo>
                <a:cubicBezTo>
                  <a:pt x="212785" y="146649"/>
                  <a:pt x="208817" y="154986"/>
                  <a:pt x="207034" y="163902"/>
                </a:cubicBezTo>
                <a:cubicBezTo>
                  <a:pt x="204159" y="178279"/>
                  <a:pt x="201031" y="192608"/>
                  <a:pt x="198408" y="207034"/>
                </a:cubicBezTo>
                <a:cubicBezTo>
                  <a:pt x="195279" y="224243"/>
                  <a:pt x="197603" y="243148"/>
                  <a:pt x="189781" y="258792"/>
                </a:cubicBezTo>
                <a:cubicBezTo>
                  <a:pt x="182507" y="273341"/>
                  <a:pt x="165036" y="280285"/>
                  <a:pt x="155276" y="293298"/>
                </a:cubicBezTo>
                <a:cubicBezTo>
                  <a:pt x="139000" y="315000"/>
                  <a:pt x="112143" y="362309"/>
                  <a:pt x="112143" y="362309"/>
                </a:cubicBezTo>
                <a:cubicBezTo>
                  <a:pt x="109268" y="391064"/>
                  <a:pt x="104530" y="419693"/>
                  <a:pt x="103517" y="448574"/>
                </a:cubicBezTo>
                <a:cubicBezTo>
                  <a:pt x="98777" y="583668"/>
                  <a:pt x="102530" y="719053"/>
                  <a:pt x="94891" y="854015"/>
                </a:cubicBezTo>
                <a:cubicBezTo>
                  <a:pt x="93863" y="872172"/>
                  <a:pt x="80628" y="887835"/>
                  <a:pt x="77638" y="905774"/>
                </a:cubicBezTo>
                <a:cubicBezTo>
                  <a:pt x="74762" y="923027"/>
                  <a:pt x="71671" y="940245"/>
                  <a:pt x="69011" y="957532"/>
                </a:cubicBezTo>
                <a:cubicBezTo>
                  <a:pt x="65919" y="977628"/>
                  <a:pt x="71301" y="1000763"/>
                  <a:pt x="60385" y="1017917"/>
                </a:cubicBezTo>
                <a:cubicBezTo>
                  <a:pt x="49253" y="1035411"/>
                  <a:pt x="17899" y="1033877"/>
                  <a:pt x="8626" y="1052423"/>
                </a:cubicBezTo>
                <a:lnTo>
                  <a:pt x="0" y="1069675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4" name="Rechte verbindingslijn 13"/>
          <p:cNvCxnSpPr/>
          <p:nvPr/>
        </p:nvCxnSpPr>
        <p:spPr>
          <a:xfrm flipH="1">
            <a:off x="2415396" y="4461439"/>
            <a:ext cx="8306589" cy="70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/>
          <p:cNvCxnSpPr/>
          <p:nvPr/>
        </p:nvCxnSpPr>
        <p:spPr>
          <a:xfrm>
            <a:off x="7617125" y="4753155"/>
            <a:ext cx="98341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20"/>
          <p:cNvSpPr txBox="1"/>
          <p:nvPr/>
        </p:nvSpPr>
        <p:spPr>
          <a:xfrm>
            <a:off x="8738557" y="4556305"/>
            <a:ext cx="222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Genetische diversiteit</a:t>
            </a:r>
          </a:p>
        </p:txBody>
      </p:sp>
      <p:cxnSp>
        <p:nvCxnSpPr>
          <p:cNvPr id="24" name="Rechte verbindingslijn 23"/>
          <p:cNvCxnSpPr/>
          <p:nvPr/>
        </p:nvCxnSpPr>
        <p:spPr>
          <a:xfrm flipV="1">
            <a:off x="2415396" y="1009291"/>
            <a:ext cx="0" cy="3452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met pijl 25"/>
          <p:cNvCxnSpPr/>
          <p:nvPr/>
        </p:nvCxnSpPr>
        <p:spPr>
          <a:xfrm flipV="1">
            <a:off x="2173406" y="1123437"/>
            <a:ext cx="2515" cy="9755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Vrije vorm 28"/>
          <p:cNvSpPr/>
          <p:nvPr/>
        </p:nvSpPr>
        <p:spPr>
          <a:xfrm rot="10800000">
            <a:off x="2734142" y="1215266"/>
            <a:ext cx="7095332" cy="2809507"/>
          </a:xfrm>
          <a:custGeom>
            <a:avLst/>
            <a:gdLst>
              <a:gd name="connsiteX0" fmla="*/ 5055079 w 5055079"/>
              <a:gd name="connsiteY0" fmla="*/ 232913 h 2976907"/>
              <a:gd name="connsiteX1" fmla="*/ 3579962 w 5055079"/>
              <a:gd name="connsiteY1" fmla="*/ 2976113 h 2976907"/>
              <a:gd name="connsiteX2" fmla="*/ 0 w 5055079"/>
              <a:gd name="connsiteY2" fmla="*/ 0 h 297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5079" h="2976907">
                <a:moveTo>
                  <a:pt x="5055079" y="232913"/>
                </a:moveTo>
                <a:cubicBezTo>
                  <a:pt x="4738777" y="1623922"/>
                  <a:pt x="4422475" y="3014932"/>
                  <a:pt x="3579962" y="2976113"/>
                </a:cubicBezTo>
                <a:cubicBezTo>
                  <a:pt x="2737449" y="2937294"/>
                  <a:pt x="602411" y="503207"/>
                  <a:pt x="0" y="0"/>
                </a:cubicBezTo>
              </a:path>
            </a:pathLst>
          </a:custGeom>
          <a:ln w="38100"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1" name="Rechte verbindingslijn 30"/>
          <p:cNvCxnSpPr/>
          <p:nvPr/>
        </p:nvCxnSpPr>
        <p:spPr>
          <a:xfrm flipH="1">
            <a:off x="3950898" y="1086928"/>
            <a:ext cx="25879" cy="311413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/>
          <p:cNvCxnSpPr/>
          <p:nvPr/>
        </p:nvCxnSpPr>
        <p:spPr>
          <a:xfrm flipH="1">
            <a:off x="7263441" y="1062630"/>
            <a:ext cx="25879" cy="311413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vak 34"/>
          <p:cNvSpPr txBox="1"/>
          <p:nvPr/>
        </p:nvSpPr>
        <p:spPr>
          <a:xfrm>
            <a:off x="4244196" y="3010619"/>
            <a:ext cx="2665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accent5">
                    <a:lumMod val="50000"/>
                  </a:schemeClr>
                </a:solidFill>
              </a:rPr>
              <a:t>Rasbeeld</a:t>
            </a:r>
            <a:r>
              <a:rPr lang="nl-NL" dirty="0">
                <a:solidFill>
                  <a:schemeClr val="accent5">
                    <a:lumMod val="50000"/>
                  </a:schemeClr>
                </a:solidFill>
              </a:rPr>
              <a:t> mogelijk</a:t>
            </a:r>
          </a:p>
        </p:txBody>
      </p:sp>
      <p:sp>
        <p:nvSpPr>
          <p:cNvPr id="36" name="Tekstvak 35"/>
          <p:cNvSpPr txBox="1"/>
          <p:nvPr/>
        </p:nvSpPr>
        <p:spPr>
          <a:xfrm>
            <a:off x="7460515" y="3546280"/>
            <a:ext cx="1889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B050"/>
                </a:solidFill>
              </a:rPr>
              <a:t>Te veel diversiteit</a:t>
            </a:r>
          </a:p>
        </p:txBody>
      </p:sp>
      <p:sp>
        <p:nvSpPr>
          <p:cNvPr id="37" name="Tekstvak 36"/>
          <p:cNvSpPr txBox="1"/>
          <p:nvPr/>
        </p:nvSpPr>
        <p:spPr>
          <a:xfrm>
            <a:off x="2670416" y="3742616"/>
            <a:ext cx="1270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Inteelt-depressie</a:t>
            </a:r>
          </a:p>
        </p:txBody>
      </p:sp>
      <p:sp>
        <p:nvSpPr>
          <p:cNvPr id="19" name="Vrije vorm 18"/>
          <p:cNvSpPr/>
          <p:nvPr/>
        </p:nvSpPr>
        <p:spPr>
          <a:xfrm>
            <a:off x="2691442" y="1009291"/>
            <a:ext cx="7633726" cy="1716655"/>
          </a:xfrm>
          <a:custGeom>
            <a:avLst/>
            <a:gdLst>
              <a:gd name="connsiteX0" fmla="*/ 0 w 8505645"/>
              <a:gd name="connsiteY0" fmla="*/ 3146255 h 3146255"/>
              <a:gd name="connsiteX1" fmla="*/ 2812211 w 8505645"/>
              <a:gd name="connsiteY1" fmla="*/ 135636 h 3146255"/>
              <a:gd name="connsiteX2" fmla="*/ 8324490 w 8505645"/>
              <a:gd name="connsiteY2" fmla="*/ 480693 h 3146255"/>
              <a:gd name="connsiteX3" fmla="*/ 8324490 w 8505645"/>
              <a:gd name="connsiteY3" fmla="*/ 480693 h 3146255"/>
              <a:gd name="connsiteX4" fmla="*/ 8505645 w 8505645"/>
              <a:gd name="connsiteY4" fmla="*/ 489319 h 314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5645" h="3146255">
                <a:moveTo>
                  <a:pt x="0" y="3146255"/>
                </a:moveTo>
                <a:cubicBezTo>
                  <a:pt x="712398" y="1863075"/>
                  <a:pt x="1424796" y="579896"/>
                  <a:pt x="2812211" y="135636"/>
                </a:cubicBezTo>
                <a:cubicBezTo>
                  <a:pt x="4199626" y="-308624"/>
                  <a:pt x="8324490" y="480693"/>
                  <a:pt x="8324490" y="480693"/>
                </a:cubicBezTo>
                <a:lnTo>
                  <a:pt x="8324490" y="480693"/>
                </a:lnTo>
                <a:lnTo>
                  <a:pt x="8505645" y="489319"/>
                </a:lnTo>
              </a:path>
            </a:pathLst>
          </a:custGeom>
          <a:ln w="38100"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ekstvak 21"/>
          <p:cNvSpPr txBox="1"/>
          <p:nvPr/>
        </p:nvSpPr>
        <p:spPr>
          <a:xfrm>
            <a:off x="10148617" y="1342994"/>
            <a:ext cx="116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00B050"/>
                </a:solidFill>
              </a:rPr>
              <a:t>Opbrengst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9668445" y="3816888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accent5">
                    <a:lumMod val="50000"/>
                  </a:schemeClr>
                </a:solidFill>
              </a:rPr>
              <a:t>Rasbeeld</a:t>
            </a:r>
            <a:endParaRPr lang="nl-NL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10249120" y="873655"/>
            <a:ext cx="1667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C00000"/>
                </a:solidFill>
              </a:rPr>
              <a:t>Ziektetolerantie</a:t>
            </a:r>
          </a:p>
        </p:txBody>
      </p:sp>
      <p:sp>
        <p:nvSpPr>
          <p:cNvPr id="25" name="Vrije vorm 24"/>
          <p:cNvSpPr/>
          <p:nvPr/>
        </p:nvSpPr>
        <p:spPr>
          <a:xfrm>
            <a:off x="2558997" y="842238"/>
            <a:ext cx="7686241" cy="1537975"/>
          </a:xfrm>
          <a:custGeom>
            <a:avLst/>
            <a:gdLst>
              <a:gd name="connsiteX0" fmla="*/ 0 w 8505645"/>
              <a:gd name="connsiteY0" fmla="*/ 3146255 h 3146255"/>
              <a:gd name="connsiteX1" fmla="*/ 2812211 w 8505645"/>
              <a:gd name="connsiteY1" fmla="*/ 135636 h 3146255"/>
              <a:gd name="connsiteX2" fmla="*/ 8324490 w 8505645"/>
              <a:gd name="connsiteY2" fmla="*/ 480693 h 3146255"/>
              <a:gd name="connsiteX3" fmla="*/ 8324490 w 8505645"/>
              <a:gd name="connsiteY3" fmla="*/ 480693 h 3146255"/>
              <a:gd name="connsiteX4" fmla="*/ 8505645 w 8505645"/>
              <a:gd name="connsiteY4" fmla="*/ 489319 h 314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5645" h="3146255">
                <a:moveTo>
                  <a:pt x="0" y="3146255"/>
                </a:moveTo>
                <a:cubicBezTo>
                  <a:pt x="712398" y="1863075"/>
                  <a:pt x="1424796" y="579896"/>
                  <a:pt x="2812211" y="135636"/>
                </a:cubicBezTo>
                <a:cubicBezTo>
                  <a:pt x="4199626" y="-308624"/>
                  <a:pt x="8324490" y="480693"/>
                  <a:pt x="8324490" y="480693"/>
                </a:cubicBezTo>
                <a:lnTo>
                  <a:pt x="8324490" y="480693"/>
                </a:lnTo>
                <a:lnTo>
                  <a:pt x="8505645" y="489319"/>
                </a:lnTo>
              </a:path>
            </a:pathLst>
          </a:cu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kstvak 29"/>
          <p:cNvSpPr txBox="1"/>
          <p:nvPr/>
        </p:nvSpPr>
        <p:spPr>
          <a:xfrm>
            <a:off x="10759897" y="3010619"/>
            <a:ext cx="82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C000"/>
                </a:solidFill>
              </a:rPr>
              <a:t>Kosten</a:t>
            </a:r>
          </a:p>
        </p:txBody>
      </p:sp>
      <p:sp>
        <p:nvSpPr>
          <p:cNvPr id="38" name="Vrije vorm 37"/>
          <p:cNvSpPr/>
          <p:nvPr/>
        </p:nvSpPr>
        <p:spPr>
          <a:xfrm>
            <a:off x="3986661" y="891691"/>
            <a:ext cx="6700294" cy="2555113"/>
          </a:xfrm>
          <a:custGeom>
            <a:avLst/>
            <a:gdLst>
              <a:gd name="connsiteX0" fmla="*/ 0 w 8031193"/>
              <a:gd name="connsiteY0" fmla="*/ 58021 h 3292927"/>
              <a:gd name="connsiteX1" fmla="*/ 1147313 w 8031193"/>
              <a:gd name="connsiteY1" fmla="*/ 221923 h 3292927"/>
              <a:gd name="connsiteX2" fmla="*/ 2432649 w 8031193"/>
              <a:gd name="connsiteY2" fmla="*/ 1852316 h 3292927"/>
              <a:gd name="connsiteX3" fmla="*/ 8031193 w 8031193"/>
              <a:gd name="connsiteY3" fmla="*/ 3292927 h 3292927"/>
              <a:gd name="connsiteX4" fmla="*/ 8031193 w 8031193"/>
              <a:gd name="connsiteY4" fmla="*/ 3292927 h 329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1193" h="3292927">
                <a:moveTo>
                  <a:pt x="0" y="58021"/>
                </a:moveTo>
                <a:cubicBezTo>
                  <a:pt x="370936" y="-9553"/>
                  <a:pt x="741872" y="-77126"/>
                  <a:pt x="1147313" y="221923"/>
                </a:cubicBezTo>
                <a:cubicBezTo>
                  <a:pt x="1552754" y="520972"/>
                  <a:pt x="1285336" y="1340482"/>
                  <a:pt x="2432649" y="1852316"/>
                </a:cubicBezTo>
                <a:cubicBezTo>
                  <a:pt x="3579962" y="2364150"/>
                  <a:pt x="8031193" y="3292927"/>
                  <a:pt x="8031193" y="3292927"/>
                </a:cubicBezTo>
                <a:lnTo>
                  <a:pt x="8031193" y="3292927"/>
                </a:ln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Tekstvak 26"/>
          <p:cNvSpPr txBox="1"/>
          <p:nvPr/>
        </p:nvSpPr>
        <p:spPr>
          <a:xfrm>
            <a:off x="263206" y="1005030"/>
            <a:ext cx="18306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accent5">
                    <a:lumMod val="50000"/>
                  </a:schemeClr>
                </a:solidFill>
              </a:rPr>
              <a:t>Rasbeeld</a:t>
            </a:r>
            <a:r>
              <a:rPr lang="nl-NL" dirty="0">
                <a:solidFill>
                  <a:srgbClr val="0070C0"/>
                </a:solidFill>
              </a:rPr>
              <a:t> </a:t>
            </a:r>
          </a:p>
          <a:p>
            <a:r>
              <a:rPr lang="nl-NL" dirty="0"/>
              <a:t>( = fenotypische homogeniteit),</a:t>
            </a:r>
            <a:endParaRPr lang="nl-NL" dirty="0">
              <a:solidFill>
                <a:srgbClr val="0070C0"/>
              </a:solidFill>
            </a:endParaRPr>
          </a:p>
          <a:p>
            <a:r>
              <a:rPr lang="nl-NL" dirty="0">
                <a:solidFill>
                  <a:srgbClr val="00B050"/>
                </a:solidFill>
              </a:rPr>
              <a:t>Opbrengst</a:t>
            </a:r>
            <a:r>
              <a:rPr lang="nl-NL" dirty="0"/>
              <a:t>,</a:t>
            </a:r>
          </a:p>
          <a:p>
            <a:r>
              <a:rPr lang="nl-NL" dirty="0">
                <a:solidFill>
                  <a:srgbClr val="C00000"/>
                </a:solidFill>
              </a:rPr>
              <a:t>Ziektetolerantie</a:t>
            </a:r>
            <a:r>
              <a:rPr lang="nl-NL" dirty="0"/>
              <a:t>,</a:t>
            </a:r>
          </a:p>
          <a:p>
            <a:r>
              <a:rPr lang="nl-NL" dirty="0"/>
              <a:t>en </a:t>
            </a:r>
            <a:r>
              <a:rPr lang="nl-NL" dirty="0">
                <a:solidFill>
                  <a:srgbClr val="FFC000"/>
                </a:solidFill>
              </a:rPr>
              <a:t>Kosten</a:t>
            </a:r>
          </a:p>
        </p:txBody>
      </p:sp>
      <p:sp>
        <p:nvSpPr>
          <p:cNvPr id="28" name="Boog 27"/>
          <p:cNvSpPr/>
          <p:nvPr/>
        </p:nvSpPr>
        <p:spPr>
          <a:xfrm>
            <a:off x="4633991" y="5046451"/>
            <a:ext cx="398611" cy="2586569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Boog 32"/>
          <p:cNvSpPr/>
          <p:nvPr/>
        </p:nvSpPr>
        <p:spPr>
          <a:xfrm flipH="1">
            <a:off x="4588734" y="5046451"/>
            <a:ext cx="489123" cy="2586569"/>
          </a:xfrm>
          <a:prstGeom prst="arc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Boog 33"/>
          <p:cNvSpPr/>
          <p:nvPr/>
        </p:nvSpPr>
        <p:spPr>
          <a:xfrm>
            <a:off x="5561136" y="5098888"/>
            <a:ext cx="1069727" cy="2586569"/>
          </a:xfrm>
          <a:prstGeom prst="arc">
            <a:avLst>
              <a:gd name="adj1" fmla="val 16200000"/>
              <a:gd name="adj2" fmla="val 116289"/>
            </a:avLst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Boog 38"/>
          <p:cNvSpPr/>
          <p:nvPr/>
        </p:nvSpPr>
        <p:spPr>
          <a:xfrm flipH="1">
            <a:off x="5545678" y="5098887"/>
            <a:ext cx="1085184" cy="2586569"/>
          </a:xfrm>
          <a:prstGeom prst="arc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rije vorm 6"/>
          <p:cNvSpPr/>
          <p:nvPr/>
        </p:nvSpPr>
        <p:spPr>
          <a:xfrm>
            <a:off x="7263441" y="5504380"/>
            <a:ext cx="1653395" cy="861914"/>
          </a:xfrm>
          <a:custGeom>
            <a:avLst/>
            <a:gdLst>
              <a:gd name="connsiteX0" fmla="*/ 0 w 1362974"/>
              <a:gd name="connsiteY0" fmla="*/ 1388852 h 1388852"/>
              <a:gd name="connsiteX1" fmla="*/ 491706 w 1362974"/>
              <a:gd name="connsiteY1" fmla="*/ 854015 h 1388852"/>
              <a:gd name="connsiteX2" fmla="*/ 871268 w 1362974"/>
              <a:gd name="connsiteY2" fmla="*/ 215660 h 1388852"/>
              <a:gd name="connsiteX3" fmla="*/ 1362974 w 1362974"/>
              <a:gd name="connsiteY3" fmla="*/ 0 h 1388852"/>
              <a:gd name="connsiteX4" fmla="*/ 1362974 w 1362974"/>
              <a:gd name="connsiteY4" fmla="*/ 0 h 1388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974" h="1388852">
                <a:moveTo>
                  <a:pt x="0" y="1388852"/>
                </a:moveTo>
                <a:cubicBezTo>
                  <a:pt x="173247" y="1219199"/>
                  <a:pt x="346495" y="1049547"/>
                  <a:pt x="491706" y="854015"/>
                </a:cubicBezTo>
                <a:cubicBezTo>
                  <a:pt x="636917" y="658483"/>
                  <a:pt x="726057" y="357996"/>
                  <a:pt x="871268" y="215660"/>
                </a:cubicBezTo>
                <a:cubicBezTo>
                  <a:pt x="1016479" y="73324"/>
                  <a:pt x="1362974" y="0"/>
                  <a:pt x="1362974" y="0"/>
                </a:cubicBezTo>
                <a:lnTo>
                  <a:pt x="1362974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Vrije vorm 40"/>
          <p:cNvSpPr/>
          <p:nvPr/>
        </p:nvSpPr>
        <p:spPr>
          <a:xfrm flipH="1">
            <a:off x="8916836" y="5504380"/>
            <a:ext cx="1650521" cy="861913"/>
          </a:xfrm>
          <a:custGeom>
            <a:avLst/>
            <a:gdLst>
              <a:gd name="connsiteX0" fmla="*/ 0 w 1362974"/>
              <a:gd name="connsiteY0" fmla="*/ 1388852 h 1388852"/>
              <a:gd name="connsiteX1" fmla="*/ 491706 w 1362974"/>
              <a:gd name="connsiteY1" fmla="*/ 854015 h 1388852"/>
              <a:gd name="connsiteX2" fmla="*/ 871268 w 1362974"/>
              <a:gd name="connsiteY2" fmla="*/ 215660 h 1388852"/>
              <a:gd name="connsiteX3" fmla="*/ 1362974 w 1362974"/>
              <a:gd name="connsiteY3" fmla="*/ 0 h 1388852"/>
              <a:gd name="connsiteX4" fmla="*/ 1362974 w 1362974"/>
              <a:gd name="connsiteY4" fmla="*/ 0 h 1388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974" h="1388852">
                <a:moveTo>
                  <a:pt x="0" y="1388852"/>
                </a:moveTo>
                <a:cubicBezTo>
                  <a:pt x="173247" y="1219199"/>
                  <a:pt x="346495" y="1049547"/>
                  <a:pt x="491706" y="854015"/>
                </a:cubicBezTo>
                <a:cubicBezTo>
                  <a:pt x="636917" y="658483"/>
                  <a:pt x="726057" y="357996"/>
                  <a:pt x="871268" y="215660"/>
                </a:cubicBezTo>
                <a:cubicBezTo>
                  <a:pt x="1016479" y="73324"/>
                  <a:pt x="1362974" y="0"/>
                  <a:pt x="1362974" y="0"/>
                </a:cubicBezTo>
                <a:lnTo>
                  <a:pt x="1362974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1328392" y="5221964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solidFill>
                  <a:schemeClr val="accent5">
                    <a:lumMod val="50000"/>
                  </a:schemeClr>
                </a:solidFill>
              </a:rPr>
              <a:t>Rasbeeld</a:t>
            </a:r>
            <a:r>
              <a:rPr lang="nl-NL" dirty="0">
                <a:solidFill>
                  <a:schemeClr val="accent5">
                    <a:lumMod val="50000"/>
                  </a:schemeClr>
                </a:solidFill>
              </a:rPr>
              <a:t>: 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919157" y="59443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4666996" y="59443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</a:t>
            </a:r>
          </a:p>
        </p:txBody>
      </p:sp>
      <p:sp>
        <p:nvSpPr>
          <p:cNvPr id="42" name="Tekstvak 41"/>
          <p:cNvSpPr txBox="1"/>
          <p:nvPr/>
        </p:nvSpPr>
        <p:spPr>
          <a:xfrm>
            <a:off x="8738557" y="59554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3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90500" y="87539"/>
            <a:ext cx="11639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chemeClr val="accent6">
                    <a:lumMod val="75000"/>
                  </a:schemeClr>
                </a:solidFill>
              </a:rPr>
              <a:t>Zaadvaste groenteveredeling gericht op meer diversiteit: meer robuustheid en lagere kosten</a:t>
            </a:r>
            <a:endParaRPr lang="nl-N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3" name="Afbeelding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1" y="5798195"/>
            <a:ext cx="1298601" cy="98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7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3" grpId="0"/>
      <p:bldP spid="25" grpId="0" animBg="1"/>
      <p:bldP spid="30" grpId="0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66399CE-7C1B-48AC-AD44-76EC5061D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641"/>
            <a:ext cx="10515600" cy="539443"/>
          </a:xfrm>
        </p:spPr>
        <p:txBody>
          <a:bodyPr/>
          <a:lstStyle/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Ketenw</a:t>
            </a:r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erkgroep Zaadvast 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4296295A-313C-4518-84D1-606620C6E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4596"/>
            <a:ext cx="10692384" cy="5091754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 smtClean="0"/>
              <a:t>Doelstelling: Gebruik </a:t>
            </a:r>
            <a:r>
              <a:rPr lang="nl-NL" sz="2400" dirty="0"/>
              <a:t>en veredeling van biologische zaadvaste rassen vergroten </a:t>
            </a:r>
            <a:r>
              <a:rPr lang="nl-NL" sz="2400" dirty="0" smtClean="0"/>
              <a:t>voor</a:t>
            </a:r>
            <a:endParaRPr lang="nl-NL" sz="2400" dirty="0"/>
          </a:p>
          <a:p>
            <a:pPr lvl="0"/>
            <a:r>
              <a:rPr lang="nl-NL" sz="2000" dirty="0"/>
              <a:t>Meer biodiversiteit</a:t>
            </a:r>
          </a:p>
          <a:p>
            <a:pPr lvl="0"/>
            <a:r>
              <a:rPr lang="nl-NL" sz="2000" dirty="0"/>
              <a:t>Beter om kunnen gaan met klimaatverandering</a:t>
            </a:r>
          </a:p>
          <a:p>
            <a:pPr lvl="0"/>
            <a:r>
              <a:rPr lang="nl-NL" sz="2000" dirty="0"/>
              <a:t>Meer onafhankelijkheid/soevereiniteit van telers</a:t>
            </a:r>
          </a:p>
          <a:p>
            <a:pPr lvl="0"/>
            <a:r>
              <a:rPr lang="nl-NL" sz="2000" dirty="0"/>
              <a:t>Meer smaak en voedingskwaliteit</a:t>
            </a:r>
          </a:p>
          <a:p>
            <a:pPr lvl="0"/>
            <a:r>
              <a:rPr lang="nl-NL" sz="2000" dirty="0"/>
              <a:t>Patentvrij en </a:t>
            </a:r>
            <a:r>
              <a:rPr lang="nl-NL" sz="2000" dirty="0" err="1"/>
              <a:t>gentech-vrij</a:t>
            </a:r>
            <a:r>
              <a:rPr lang="nl-NL" sz="2400" dirty="0"/>
              <a:t> </a:t>
            </a:r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endParaRPr lang="nl-NL" sz="1050" dirty="0" smtClean="0"/>
          </a:p>
          <a:p>
            <a:pPr marL="0" indent="0">
              <a:buNone/>
            </a:pPr>
            <a:r>
              <a:rPr lang="nl-NL" sz="2400" dirty="0" smtClean="0"/>
              <a:t>Middels: Samenwerking </a:t>
            </a:r>
            <a:r>
              <a:rPr lang="nl-NL" sz="2400" dirty="0"/>
              <a:t>in de keten vormgeven en bevorderen met als </a:t>
            </a:r>
            <a:r>
              <a:rPr lang="nl-NL" sz="2400" dirty="0" smtClean="0"/>
              <a:t>doel</a:t>
            </a:r>
            <a:endParaRPr lang="nl-NL" sz="2400" dirty="0"/>
          </a:p>
          <a:p>
            <a:pPr lvl="1"/>
            <a:r>
              <a:rPr lang="nl-NL" sz="2000" dirty="0"/>
              <a:t>Kansen te creëren voor een toekomstbestendige biologische plantenveredeling op basis van zaadvaste rassen</a:t>
            </a:r>
          </a:p>
          <a:p>
            <a:pPr lvl="1"/>
            <a:r>
              <a:rPr lang="nl-NL" sz="2000" dirty="0"/>
              <a:t>Werken aan een sociaal- economische organisatie die daarbij hoort met bijpassende </a:t>
            </a:r>
            <a:r>
              <a:rPr lang="nl-NL" sz="2000" dirty="0" smtClean="0"/>
              <a:t>financieringsmodellen</a:t>
            </a:r>
          </a:p>
          <a:p>
            <a:pPr lvl="1"/>
            <a:endParaRPr lang="nl-NL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dirty="0" smtClean="0">
                <a:solidFill>
                  <a:schemeClr val="accent6">
                    <a:lumMod val="50000"/>
                  </a:schemeClr>
                </a:solidFill>
              </a:rPr>
              <a:t>Volgende bijeenkomst: 3 maart 2023</a:t>
            </a:r>
            <a:endParaRPr lang="nl-NL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nl-NL" dirty="0"/>
          </a:p>
          <a:p>
            <a:pPr lvl="3"/>
            <a:endParaRPr lang="nl-NL" sz="1600" dirty="0"/>
          </a:p>
          <a:p>
            <a:pPr marL="457200" lvl="1" indent="0">
              <a:buNone/>
            </a:pPr>
            <a:endParaRPr lang="nl-NL" sz="20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8AB2D371-79F8-4DAF-BADC-C715BA151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404AAD-C35A-4715-A725-5FDD0657F4B3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465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65100"/>
            <a:ext cx="10515600" cy="1177925"/>
          </a:xfrm>
        </p:spPr>
        <p:txBody>
          <a:bodyPr/>
          <a:lstStyle/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Doelstelling Zaad Vast en Zeker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i="1" dirty="0" smtClean="0"/>
              <a:t>Doorontwikkeling </a:t>
            </a:r>
            <a:r>
              <a:rPr lang="nl-NL" i="1" dirty="0"/>
              <a:t>smaakvolle zaadvaste rassen voor extensiverende </a:t>
            </a:r>
            <a:r>
              <a:rPr lang="nl-NL" i="1" dirty="0" err="1"/>
              <a:t>biodiversere</a:t>
            </a:r>
            <a:r>
              <a:rPr lang="nl-NL" i="1" dirty="0"/>
              <a:t> landbouw met ook </a:t>
            </a:r>
            <a:r>
              <a:rPr lang="nl-NL" i="1" dirty="0" err="1" smtClean="0"/>
              <a:t>klimaatrisicoreductie</a:t>
            </a:r>
            <a:endParaRPr lang="nl-NL" i="1" dirty="0" smtClean="0"/>
          </a:p>
          <a:p>
            <a:endParaRPr lang="nl-NL" sz="1800" i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 smtClean="0"/>
              <a:t>Verder bouwen op bestaande concepten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 smtClean="0"/>
              <a:t>Onderbouwing middels veldproeven en integrale analyses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 smtClean="0"/>
              <a:t>Andere perspectieven ontwikkelen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 smtClean="0"/>
              <a:t>Samenwerking in de keten bevorderen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 smtClean="0"/>
              <a:t>Bewustwording van de consument</a:t>
            </a:r>
          </a:p>
          <a:p>
            <a:endParaRPr lang="nl-NL" sz="2400" dirty="0"/>
          </a:p>
          <a:p>
            <a:r>
              <a:rPr lang="nl-NL" sz="2400" dirty="0" smtClean="0"/>
              <a:t>Projectpartners: Stichting Zaadgoed en Odin</a:t>
            </a:r>
            <a:endParaRPr lang="nl-NL" sz="24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404AAD-C35A-4715-A725-5FDD0657F4B3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365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65100"/>
            <a:ext cx="10515600" cy="1177925"/>
          </a:xfrm>
        </p:spPr>
        <p:txBody>
          <a:bodyPr/>
          <a:lstStyle/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Vertrekken vanuit bestaande concepten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404AAD-C35A-4715-A725-5FDD0657F4B3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  <p:grpSp>
        <p:nvGrpSpPr>
          <p:cNvPr id="5" name="Groep 4"/>
          <p:cNvGrpSpPr/>
          <p:nvPr/>
        </p:nvGrpSpPr>
        <p:grpSpPr>
          <a:xfrm>
            <a:off x="838200" y="1472184"/>
            <a:ext cx="7080504" cy="3145536"/>
            <a:chOff x="860484" y="2924944"/>
            <a:chExt cx="5494438" cy="2204384"/>
          </a:xfrm>
        </p:grpSpPr>
        <p:sp>
          <p:nvSpPr>
            <p:cNvPr id="6" name="Vrije vorm 5"/>
            <p:cNvSpPr/>
            <p:nvPr/>
          </p:nvSpPr>
          <p:spPr>
            <a:xfrm>
              <a:off x="1187624" y="3869216"/>
              <a:ext cx="1666412" cy="198992"/>
            </a:xfrm>
            <a:custGeom>
              <a:avLst/>
              <a:gdLst>
                <a:gd name="connsiteX0" fmla="*/ 0 w 1764145"/>
                <a:gd name="connsiteY0" fmla="*/ 314857 h 397984"/>
                <a:gd name="connsiteX1" fmla="*/ 951345 w 1764145"/>
                <a:gd name="connsiteY1" fmla="*/ 820 h 397984"/>
                <a:gd name="connsiteX2" fmla="*/ 1764145 w 1764145"/>
                <a:gd name="connsiteY2" fmla="*/ 397984 h 39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4145" h="397984">
                  <a:moveTo>
                    <a:pt x="0" y="314857"/>
                  </a:moveTo>
                  <a:cubicBezTo>
                    <a:pt x="328660" y="150911"/>
                    <a:pt x="657321" y="-13035"/>
                    <a:pt x="951345" y="820"/>
                  </a:cubicBezTo>
                  <a:cubicBezTo>
                    <a:pt x="1245369" y="14675"/>
                    <a:pt x="1504757" y="206329"/>
                    <a:pt x="1764145" y="39798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Vrije vorm 6"/>
            <p:cNvSpPr/>
            <p:nvPr/>
          </p:nvSpPr>
          <p:spPr>
            <a:xfrm>
              <a:off x="4067944" y="3573017"/>
              <a:ext cx="1524000" cy="296200"/>
            </a:xfrm>
            <a:custGeom>
              <a:avLst/>
              <a:gdLst>
                <a:gd name="connsiteX0" fmla="*/ 0 w 1524000"/>
                <a:gd name="connsiteY0" fmla="*/ 0 h 415644"/>
                <a:gd name="connsiteX1" fmla="*/ 729673 w 1524000"/>
                <a:gd name="connsiteY1" fmla="*/ 415636 h 415644"/>
                <a:gd name="connsiteX2" fmla="*/ 1524000 w 1524000"/>
                <a:gd name="connsiteY2" fmla="*/ 9236 h 41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0" h="415644">
                  <a:moveTo>
                    <a:pt x="0" y="0"/>
                  </a:moveTo>
                  <a:cubicBezTo>
                    <a:pt x="237836" y="207048"/>
                    <a:pt x="475673" y="414097"/>
                    <a:pt x="729673" y="415636"/>
                  </a:cubicBezTo>
                  <a:cubicBezTo>
                    <a:pt x="983673" y="417175"/>
                    <a:pt x="1253836" y="213205"/>
                    <a:pt x="1524000" y="923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PIJL-RECHTS 7"/>
            <p:cNvSpPr/>
            <p:nvPr/>
          </p:nvSpPr>
          <p:spPr>
            <a:xfrm>
              <a:off x="971600" y="3611063"/>
              <a:ext cx="576064" cy="220108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PIJL-RECHTS 8"/>
            <p:cNvSpPr/>
            <p:nvPr/>
          </p:nvSpPr>
          <p:spPr>
            <a:xfrm rot="10800000">
              <a:off x="2483768" y="3611061"/>
              <a:ext cx="576064" cy="220108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PIJL-RECHTS 9"/>
            <p:cNvSpPr/>
            <p:nvPr/>
          </p:nvSpPr>
          <p:spPr>
            <a:xfrm rot="12389158">
              <a:off x="5526955" y="3838021"/>
              <a:ext cx="576064" cy="220108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PIJL-RECHTS 10"/>
            <p:cNvSpPr/>
            <p:nvPr/>
          </p:nvSpPr>
          <p:spPr>
            <a:xfrm rot="20393109">
              <a:off x="3709719" y="3862585"/>
              <a:ext cx="576064" cy="220108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Ovaal 11"/>
            <p:cNvSpPr/>
            <p:nvPr/>
          </p:nvSpPr>
          <p:spPr>
            <a:xfrm>
              <a:off x="1836842" y="3527975"/>
              <a:ext cx="432048" cy="3412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Ovaal 12"/>
            <p:cNvSpPr/>
            <p:nvPr/>
          </p:nvSpPr>
          <p:spPr>
            <a:xfrm>
              <a:off x="4572000" y="3501008"/>
              <a:ext cx="432048" cy="3412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1187624" y="2924944"/>
              <a:ext cx="1800200" cy="331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000" dirty="0" smtClean="0"/>
                <a:t>Control model</a:t>
              </a:r>
              <a:endParaRPr lang="nl-NL" sz="2000" dirty="0"/>
            </a:p>
          </p:txBody>
        </p:sp>
        <p:sp>
          <p:nvSpPr>
            <p:cNvPr id="15" name="Tekstvak 14"/>
            <p:cNvSpPr txBox="1"/>
            <p:nvPr/>
          </p:nvSpPr>
          <p:spPr>
            <a:xfrm>
              <a:off x="3973450" y="2931197"/>
              <a:ext cx="2148419" cy="331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000" dirty="0" smtClean="0"/>
                <a:t>Adaptation  model</a:t>
              </a:r>
              <a:endParaRPr lang="nl-NL" sz="2000" dirty="0"/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860484" y="4221088"/>
              <a:ext cx="2592288" cy="841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dirty="0" err="1" smtClean="0"/>
                <a:t>Eliminate</a:t>
              </a:r>
              <a:r>
                <a:rPr lang="nl-NL" dirty="0" smtClean="0"/>
                <a:t> </a:t>
              </a:r>
              <a:r>
                <a:rPr lang="nl-NL" dirty="0" err="1" smtClean="0"/>
                <a:t>variability</a:t>
              </a:r>
              <a:endParaRPr lang="nl-NL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dirty="0" err="1" smtClean="0"/>
                <a:t>Continuous</a:t>
              </a:r>
              <a:r>
                <a:rPr lang="nl-NL" dirty="0" smtClean="0"/>
                <a:t> monitoring </a:t>
              </a:r>
              <a:r>
                <a:rPr lang="nl-NL" dirty="0" err="1" smtClean="0"/>
                <a:t>and</a:t>
              </a:r>
              <a:r>
                <a:rPr lang="nl-NL" dirty="0" smtClean="0"/>
                <a:t> direct </a:t>
              </a:r>
              <a:r>
                <a:rPr lang="nl-NL" dirty="0" err="1" smtClean="0"/>
                <a:t>intervention</a:t>
              </a:r>
              <a:endParaRPr lang="nl-NL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dirty="0" err="1" smtClean="0"/>
                <a:t>Static</a:t>
              </a:r>
              <a:r>
                <a:rPr lang="nl-NL" dirty="0" smtClean="0"/>
                <a:t> equilibrium</a:t>
              </a:r>
              <a:endParaRPr lang="nl-NL" dirty="0"/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3762634" y="4222863"/>
              <a:ext cx="2592288" cy="906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dirty="0" smtClean="0"/>
                <a:t>Make </a:t>
              </a:r>
              <a:r>
                <a:rPr lang="nl-NL" dirty="0" err="1" smtClean="0"/>
                <a:t>use</a:t>
              </a:r>
              <a:r>
                <a:rPr lang="nl-NL" dirty="0" smtClean="0"/>
                <a:t> of </a:t>
              </a:r>
              <a:r>
                <a:rPr lang="nl-NL" dirty="0" err="1" smtClean="0"/>
                <a:t>variability</a:t>
              </a:r>
              <a:endParaRPr lang="nl-NL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dirty="0" err="1" smtClean="0"/>
                <a:t>Enhance</a:t>
              </a:r>
              <a:r>
                <a:rPr lang="nl-NL" dirty="0" smtClean="0"/>
                <a:t> </a:t>
              </a:r>
              <a:r>
                <a:rPr lang="nl-NL" dirty="0" err="1" smtClean="0"/>
                <a:t>self-regulating</a:t>
              </a:r>
              <a:r>
                <a:rPr lang="nl-NL" dirty="0" smtClean="0"/>
                <a:t> </a:t>
              </a:r>
              <a:r>
                <a:rPr lang="nl-NL" dirty="0" err="1" smtClean="0"/>
                <a:t>capacity</a:t>
              </a:r>
              <a:endParaRPr lang="nl-NL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dirty="0" err="1" smtClean="0"/>
                <a:t>Dynamic</a:t>
              </a:r>
              <a:r>
                <a:rPr lang="nl-NL" dirty="0" smtClean="0"/>
                <a:t> equilibrium</a:t>
              </a:r>
              <a:endParaRPr lang="nl-NL" dirty="0"/>
            </a:p>
          </p:txBody>
        </p:sp>
      </p:grpSp>
      <p:sp>
        <p:nvSpPr>
          <p:cNvPr id="18" name="Tekstvak 17"/>
          <p:cNvSpPr txBox="1"/>
          <p:nvPr/>
        </p:nvSpPr>
        <p:spPr>
          <a:xfrm>
            <a:off x="8164169" y="3999789"/>
            <a:ext cx="27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(Naar ten </a:t>
            </a:r>
            <a:r>
              <a:rPr lang="nl-NL" dirty="0" err="1" smtClean="0"/>
              <a:t>Napel</a:t>
            </a:r>
            <a:r>
              <a:rPr lang="nl-NL" dirty="0" smtClean="0"/>
              <a:t> et al. 2006)</a:t>
            </a:r>
            <a:endParaRPr lang="nl-NL" dirty="0"/>
          </a:p>
        </p:txBody>
      </p:sp>
      <p:sp>
        <p:nvSpPr>
          <p:cNvPr id="19" name="Tekstvak 18"/>
          <p:cNvSpPr txBox="1"/>
          <p:nvPr/>
        </p:nvSpPr>
        <p:spPr>
          <a:xfrm>
            <a:off x="838200" y="4830141"/>
            <a:ext cx="2725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Controle / optimalisatie</a:t>
            </a:r>
          </a:p>
          <a:p>
            <a:r>
              <a:rPr lang="nl-NL" dirty="0" smtClean="0"/>
              <a:t>risico’s uitsluiten</a:t>
            </a:r>
            <a:endParaRPr lang="nl-NL" dirty="0" smtClean="0"/>
          </a:p>
          <a:p>
            <a:r>
              <a:rPr lang="nl-NL" dirty="0" smtClean="0"/>
              <a:t>Resultaat gericht</a:t>
            </a:r>
            <a:endParaRPr lang="nl-NL" dirty="0"/>
          </a:p>
        </p:txBody>
      </p:sp>
      <p:sp>
        <p:nvSpPr>
          <p:cNvPr id="20" name="Tekstvak 19"/>
          <p:cNvSpPr txBox="1"/>
          <p:nvPr/>
        </p:nvSpPr>
        <p:spPr>
          <a:xfrm>
            <a:off x="4478550" y="4852545"/>
            <a:ext cx="3270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Meebewegen</a:t>
            </a:r>
          </a:p>
          <a:p>
            <a:r>
              <a:rPr lang="nl-NL" dirty="0" smtClean="0"/>
              <a:t>Werken vanuit samenhang </a:t>
            </a:r>
          </a:p>
          <a:p>
            <a:r>
              <a:rPr lang="nl-NL" dirty="0" smtClean="0"/>
              <a:t>Proces gericht</a:t>
            </a:r>
            <a:endParaRPr lang="nl-NL" dirty="0"/>
          </a:p>
        </p:txBody>
      </p:sp>
      <p:sp>
        <p:nvSpPr>
          <p:cNvPr id="21" name="Tekstvak 20"/>
          <p:cNvSpPr txBox="1"/>
          <p:nvPr/>
        </p:nvSpPr>
        <p:spPr>
          <a:xfrm>
            <a:off x="1223275" y="6356350"/>
            <a:ext cx="833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 smtClean="0"/>
              <a:t>Balans zoeken in resultaat en proces gericht werken!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733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/>
          <p:cNvCxnSpPr/>
          <p:nvPr/>
        </p:nvCxnSpPr>
        <p:spPr>
          <a:xfrm>
            <a:off x="3535363" y="708025"/>
            <a:ext cx="0" cy="553878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 flipH="1">
            <a:off x="3535364" y="6246813"/>
            <a:ext cx="668813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6" name="Tekstvak 7"/>
          <p:cNvSpPr txBox="1">
            <a:spLocks noChangeArrowheads="1"/>
          </p:cNvSpPr>
          <p:nvPr/>
        </p:nvSpPr>
        <p:spPr bwMode="auto">
          <a:xfrm>
            <a:off x="8334376" y="6459538"/>
            <a:ext cx="1890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level of diversity </a:t>
            </a:r>
          </a:p>
        </p:txBody>
      </p:sp>
      <p:cxnSp>
        <p:nvCxnSpPr>
          <p:cNvPr id="10" name="Rechte verbindingslijn met pijl 9"/>
          <p:cNvCxnSpPr/>
          <p:nvPr/>
        </p:nvCxnSpPr>
        <p:spPr>
          <a:xfrm>
            <a:off x="6559550" y="6661150"/>
            <a:ext cx="1512888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Rechte verbindingslijn met pijl 12"/>
          <p:cNvCxnSpPr/>
          <p:nvPr/>
        </p:nvCxnSpPr>
        <p:spPr>
          <a:xfrm>
            <a:off x="2433533" y="2856157"/>
            <a:ext cx="6561" cy="107846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439" name="Tekstvak 13"/>
          <p:cNvSpPr txBox="1">
            <a:spLocks noChangeArrowheads="1"/>
          </p:cNvSpPr>
          <p:nvPr/>
        </p:nvSpPr>
        <p:spPr bwMode="auto">
          <a:xfrm rot="-5400000">
            <a:off x="1781389" y="1929090"/>
            <a:ext cx="1236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dirty="0" err="1"/>
              <a:t>ownership</a:t>
            </a:r>
            <a:endParaRPr lang="nl-NL" altLang="nl-NL" sz="1800" dirty="0"/>
          </a:p>
        </p:txBody>
      </p:sp>
      <p:sp>
        <p:nvSpPr>
          <p:cNvPr id="18440" name="Tekstvak 14"/>
          <p:cNvSpPr txBox="1">
            <a:spLocks noChangeArrowheads="1"/>
          </p:cNvSpPr>
          <p:nvPr/>
        </p:nvSpPr>
        <p:spPr bwMode="auto">
          <a:xfrm>
            <a:off x="2611439" y="708026"/>
            <a:ext cx="923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open access</a:t>
            </a:r>
          </a:p>
        </p:txBody>
      </p:sp>
      <p:sp>
        <p:nvSpPr>
          <p:cNvPr id="18441" name="Tekstvak 15"/>
          <p:cNvSpPr txBox="1">
            <a:spLocks noChangeArrowheads="1"/>
          </p:cNvSpPr>
          <p:nvPr/>
        </p:nvSpPr>
        <p:spPr bwMode="auto">
          <a:xfrm>
            <a:off x="2408238" y="5848350"/>
            <a:ext cx="1184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monopoly</a:t>
            </a:r>
          </a:p>
        </p:txBody>
      </p:sp>
      <p:sp>
        <p:nvSpPr>
          <p:cNvPr id="18442" name="Tekstvak 16"/>
          <p:cNvSpPr txBox="1">
            <a:spLocks noChangeArrowheads="1"/>
          </p:cNvSpPr>
          <p:nvPr/>
        </p:nvSpPr>
        <p:spPr bwMode="auto">
          <a:xfrm>
            <a:off x="3965576" y="5665788"/>
            <a:ext cx="6335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gmo</a:t>
            </a:r>
          </a:p>
        </p:txBody>
      </p:sp>
      <p:sp>
        <p:nvSpPr>
          <p:cNvPr id="18" name="Ovaal 17"/>
          <p:cNvSpPr/>
          <p:nvPr/>
        </p:nvSpPr>
        <p:spPr>
          <a:xfrm>
            <a:off x="3594101" y="5511800"/>
            <a:ext cx="1814513" cy="6746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20" name="Ovaal 19"/>
          <p:cNvSpPr/>
          <p:nvPr/>
        </p:nvSpPr>
        <p:spPr>
          <a:xfrm>
            <a:off x="7064375" y="979489"/>
            <a:ext cx="2808288" cy="7334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21" name="Ovaal 20"/>
          <p:cNvSpPr/>
          <p:nvPr/>
        </p:nvSpPr>
        <p:spPr>
          <a:xfrm>
            <a:off x="3629026" y="711200"/>
            <a:ext cx="1058863" cy="32908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22" name="Ovaal 21"/>
          <p:cNvSpPr/>
          <p:nvPr/>
        </p:nvSpPr>
        <p:spPr>
          <a:xfrm>
            <a:off x="5159375" y="711200"/>
            <a:ext cx="1905000" cy="32908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23" name="Ovaal 22"/>
          <p:cNvSpPr/>
          <p:nvPr/>
        </p:nvSpPr>
        <p:spPr>
          <a:xfrm>
            <a:off x="4687888" y="2309814"/>
            <a:ext cx="1181100" cy="16922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24" name="Ovaal 23"/>
          <p:cNvSpPr/>
          <p:nvPr/>
        </p:nvSpPr>
        <p:spPr>
          <a:xfrm>
            <a:off x="3576639" y="4711701"/>
            <a:ext cx="1831975" cy="6762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18449" name="Tekstvak 25"/>
          <p:cNvSpPr txBox="1">
            <a:spLocks noChangeArrowheads="1"/>
          </p:cNvSpPr>
          <p:nvPr/>
        </p:nvSpPr>
        <p:spPr bwMode="auto">
          <a:xfrm>
            <a:off x="3733800" y="4867275"/>
            <a:ext cx="1274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F1-hybrids</a:t>
            </a:r>
          </a:p>
        </p:txBody>
      </p:sp>
      <p:sp>
        <p:nvSpPr>
          <p:cNvPr id="18450" name="Tekstvak 27"/>
          <p:cNvSpPr txBox="1">
            <a:spLocks noChangeArrowheads="1"/>
          </p:cNvSpPr>
          <p:nvPr/>
        </p:nvSpPr>
        <p:spPr bwMode="auto">
          <a:xfrm>
            <a:off x="5713413" y="1071563"/>
            <a:ext cx="10438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OP-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varieties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sp>
        <p:nvSpPr>
          <p:cNvPr id="18451" name="Tekstvak 28"/>
          <p:cNvSpPr txBox="1">
            <a:spLocks noChangeArrowheads="1"/>
          </p:cNvSpPr>
          <p:nvPr/>
        </p:nvSpPr>
        <p:spPr bwMode="auto">
          <a:xfrm>
            <a:off x="3611564" y="1277939"/>
            <a:ext cx="10493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clone / pure line varieties</a:t>
            </a:r>
          </a:p>
        </p:txBody>
      </p:sp>
      <p:sp>
        <p:nvSpPr>
          <p:cNvPr id="18452" name="Tekstvak 29"/>
          <p:cNvSpPr txBox="1">
            <a:spLocks noChangeArrowheads="1"/>
          </p:cNvSpPr>
          <p:nvPr/>
        </p:nvSpPr>
        <p:spPr bwMode="auto">
          <a:xfrm>
            <a:off x="2611439" y="2881314"/>
            <a:ext cx="10175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breeder rights</a:t>
            </a:r>
          </a:p>
        </p:txBody>
      </p:sp>
      <p:sp>
        <p:nvSpPr>
          <p:cNvPr id="18453" name="Tekstvak 30"/>
          <p:cNvSpPr txBox="1">
            <a:spLocks noChangeArrowheads="1"/>
          </p:cNvSpPr>
          <p:nvPr/>
        </p:nvSpPr>
        <p:spPr bwMode="auto">
          <a:xfrm>
            <a:off x="7537450" y="1162050"/>
            <a:ext cx="2039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CCP / populations</a:t>
            </a:r>
          </a:p>
        </p:txBody>
      </p:sp>
      <p:sp>
        <p:nvSpPr>
          <p:cNvPr id="18454" name="Tekstvak 13311"/>
          <p:cNvSpPr txBox="1">
            <a:spLocks noChangeArrowheads="1"/>
          </p:cNvSpPr>
          <p:nvPr/>
        </p:nvSpPr>
        <p:spPr bwMode="auto">
          <a:xfrm>
            <a:off x="4746625" y="2744788"/>
            <a:ext cx="12065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synthetic varieties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grpSp>
        <p:nvGrpSpPr>
          <p:cNvPr id="2" name="Groep 13318"/>
          <p:cNvGrpSpPr>
            <a:grpSpLocks/>
          </p:cNvGrpSpPr>
          <p:nvPr/>
        </p:nvGrpSpPr>
        <p:grpSpPr bwMode="auto">
          <a:xfrm>
            <a:off x="3803651" y="950913"/>
            <a:ext cx="6149975" cy="1930400"/>
            <a:chOff x="1657054" y="598963"/>
            <a:chExt cx="6149401" cy="1421078"/>
          </a:xfrm>
        </p:grpSpPr>
        <p:sp>
          <p:nvSpPr>
            <p:cNvPr id="13313" name="Ovaal 13312"/>
            <p:cNvSpPr/>
            <p:nvPr/>
          </p:nvSpPr>
          <p:spPr>
            <a:xfrm>
              <a:off x="1657054" y="598963"/>
              <a:ext cx="6149401" cy="1421078"/>
            </a:xfrm>
            <a:prstGeom prst="ellipse">
              <a:avLst/>
            </a:prstGeom>
            <a:solidFill>
              <a:srgbClr val="B8E08C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nl-NL"/>
            </a:p>
          </p:txBody>
        </p:sp>
        <p:sp>
          <p:nvSpPr>
            <p:cNvPr id="18461" name="Tekstvak 13314"/>
            <p:cNvSpPr txBox="1">
              <a:spLocks noChangeArrowheads="1"/>
            </p:cNvSpPr>
            <p:nvPr/>
          </p:nvSpPr>
          <p:spPr bwMode="auto">
            <a:xfrm>
              <a:off x="4037880" y="1260059"/>
              <a:ext cx="3095430" cy="475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>
                  <a:solidFill>
                    <a:srgbClr val="C00000"/>
                  </a:solidFill>
                </a:rPr>
                <a:t>community-based breeding /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>
                  <a:solidFill>
                    <a:srgbClr val="C00000"/>
                  </a:solidFill>
                </a:rPr>
                <a:t> farmer-based breeding</a:t>
              </a:r>
            </a:p>
          </p:txBody>
        </p:sp>
      </p:grpSp>
      <p:grpSp>
        <p:nvGrpSpPr>
          <p:cNvPr id="39" name="Groep 38"/>
          <p:cNvGrpSpPr>
            <a:grpSpLocks/>
          </p:cNvGrpSpPr>
          <p:nvPr/>
        </p:nvGrpSpPr>
        <p:grpSpPr bwMode="auto">
          <a:xfrm>
            <a:off x="3576638" y="2357438"/>
            <a:ext cx="2527300" cy="3154362"/>
            <a:chOff x="1713163" y="1994248"/>
            <a:chExt cx="1684907" cy="4074102"/>
          </a:xfrm>
        </p:grpSpPr>
        <p:sp>
          <p:nvSpPr>
            <p:cNvPr id="40" name="Ovaal 39"/>
            <p:cNvSpPr/>
            <p:nvPr/>
          </p:nvSpPr>
          <p:spPr>
            <a:xfrm>
              <a:off x="1713163" y="1994248"/>
              <a:ext cx="1684907" cy="4074102"/>
            </a:xfrm>
            <a:prstGeom prst="ellipse">
              <a:avLst/>
            </a:prstGeom>
            <a:solidFill>
              <a:srgbClr val="BBE0E3">
                <a:alpha val="4196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nl-NL" dirty="0">
                <a:solidFill>
                  <a:srgbClr val="CC0000"/>
                </a:solidFill>
              </a:endParaRPr>
            </a:p>
          </p:txBody>
        </p:sp>
        <p:sp>
          <p:nvSpPr>
            <p:cNvPr id="18459" name="Tekstvak 40"/>
            <p:cNvSpPr txBox="1">
              <a:spLocks noChangeArrowheads="1"/>
            </p:cNvSpPr>
            <p:nvPr/>
          </p:nvSpPr>
          <p:spPr bwMode="auto">
            <a:xfrm>
              <a:off x="2039826" y="3379262"/>
              <a:ext cx="1102834" cy="1192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>
                  <a:solidFill>
                    <a:srgbClr val="CC0000"/>
                  </a:solidFill>
                </a:rPr>
                <a:t>chain-based breeding /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>
                  <a:solidFill>
                    <a:srgbClr val="CC0000"/>
                  </a:solidFill>
                </a:rPr>
                <a:t>club varieties</a:t>
              </a:r>
            </a:p>
          </p:txBody>
        </p:sp>
      </p:grpSp>
      <p:sp>
        <p:nvSpPr>
          <p:cNvPr id="18457" name="Tekstvak 5"/>
          <p:cNvSpPr txBox="1">
            <a:spLocks noChangeArrowheads="1"/>
          </p:cNvSpPr>
          <p:nvPr/>
        </p:nvSpPr>
        <p:spPr bwMode="auto">
          <a:xfrm>
            <a:off x="2770188" y="28575"/>
            <a:ext cx="63800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3200" dirty="0" smtClean="0">
                <a:solidFill>
                  <a:schemeClr val="accent6">
                    <a:lumMod val="75000"/>
                  </a:schemeClr>
                </a:solidFill>
              </a:rPr>
              <a:t>Verschillende wegen in veredeling</a:t>
            </a:r>
            <a:endParaRPr lang="nl-NL" altLang="nl-NL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0620260" y="506777"/>
            <a:ext cx="461665" cy="203132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nl-NL" dirty="0" smtClean="0"/>
              <a:t>Adaptation </a:t>
            </a:r>
            <a:r>
              <a:rPr lang="nl-NL" dirty="0"/>
              <a:t>Model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10620259" y="3227007"/>
            <a:ext cx="461665" cy="203132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nl-NL" dirty="0" smtClean="0"/>
              <a:t>Control </a:t>
            </a:r>
            <a:r>
              <a:rPr lang="nl-NL" dirty="0"/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105053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/>
          <p:cNvSpPr txBox="1"/>
          <p:nvPr/>
        </p:nvSpPr>
        <p:spPr>
          <a:xfrm>
            <a:off x="2094362" y="1674826"/>
            <a:ext cx="108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ClearGothic Serial Light" panose="02000000000000000000" pitchFamily="2" charset="0"/>
              </a:rPr>
              <a:t>1)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4722262" y="418826"/>
            <a:ext cx="108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ClearGothic Serial Light" panose="02000000000000000000" pitchFamily="2" charset="0"/>
              </a:rPr>
              <a:t>2)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7200540" y="1349572"/>
            <a:ext cx="108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ClearGothic Serial Light" panose="02000000000000000000" pitchFamily="2" charset="0"/>
              </a:rPr>
              <a:t>3)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xmlns="" id="{019D20ED-204D-4639-861A-36C3086F6FE2}"/>
              </a:ext>
            </a:extLst>
          </p:cNvPr>
          <p:cNvSpPr txBox="1"/>
          <p:nvPr/>
        </p:nvSpPr>
        <p:spPr>
          <a:xfrm>
            <a:off x="9714163" y="2113841"/>
            <a:ext cx="108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ClearGothic Serial Light" panose="02000000000000000000" pitchFamily="2" charset="0"/>
              </a:rPr>
              <a:t>4)</a:t>
            </a:r>
          </a:p>
        </p:txBody>
      </p:sp>
      <p:grpSp>
        <p:nvGrpSpPr>
          <p:cNvPr id="86" name="Groep 85">
            <a:extLst>
              <a:ext uri="{FF2B5EF4-FFF2-40B4-BE49-F238E27FC236}">
                <a16:creationId xmlns:a16="http://schemas.microsoft.com/office/drawing/2014/main" xmlns="" id="{9004BD2C-A02A-4B34-BFAA-709F0C2414FE}"/>
              </a:ext>
            </a:extLst>
          </p:cNvPr>
          <p:cNvGrpSpPr/>
          <p:nvPr/>
        </p:nvGrpSpPr>
        <p:grpSpPr>
          <a:xfrm>
            <a:off x="2030333" y="1718121"/>
            <a:ext cx="2792952" cy="4489134"/>
            <a:chOff x="4745575" y="1549165"/>
            <a:chExt cx="2792952" cy="4489134"/>
          </a:xfrm>
        </p:grpSpPr>
        <p:sp>
          <p:nvSpPr>
            <p:cNvPr id="87" name="Ovaal 86">
              <a:extLst>
                <a:ext uri="{FF2B5EF4-FFF2-40B4-BE49-F238E27FC236}">
                  <a16:creationId xmlns:a16="http://schemas.microsoft.com/office/drawing/2014/main" xmlns="" id="{E8E8012B-0585-477D-986D-0A58B27C8E6F}"/>
                </a:ext>
              </a:extLst>
            </p:cNvPr>
            <p:cNvSpPr/>
            <p:nvPr/>
          </p:nvSpPr>
          <p:spPr>
            <a:xfrm>
              <a:off x="4821772" y="2002378"/>
              <a:ext cx="334978" cy="16244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xmlns="" id="{38B1ECA0-207A-4B4F-AD47-24C796ED0D7F}"/>
                </a:ext>
              </a:extLst>
            </p:cNvPr>
            <p:cNvSpPr/>
            <p:nvPr/>
          </p:nvSpPr>
          <p:spPr>
            <a:xfrm>
              <a:off x="5221987" y="2009759"/>
              <a:ext cx="334978" cy="16244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xmlns="" id="{8ABFA7E9-F399-4A1E-BA4A-01C56D8DCB9D}"/>
                </a:ext>
              </a:extLst>
            </p:cNvPr>
            <p:cNvSpPr/>
            <p:nvPr/>
          </p:nvSpPr>
          <p:spPr>
            <a:xfrm>
              <a:off x="5651497" y="2009759"/>
              <a:ext cx="334978" cy="162444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xmlns="" id="{DB756EAB-49CE-4F19-A7A1-A061427C4A43}"/>
                </a:ext>
              </a:extLst>
            </p:cNvPr>
            <p:cNvSpPr/>
            <p:nvPr/>
          </p:nvSpPr>
          <p:spPr>
            <a:xfrm>
              <a:off x="6063179" y="2009759"/>
              <a:ext cx="334978" cy="162444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1" name="Tekstvak 90">
              <a:extLst>
                <a:ext uri="{FF2B5EF4-FFF2-40B4-BE49-F238E27FC236}">
                  <a16:creationId xmlns:a16="http://schemas.microsoft.com/office/drawing/2014/main" xmlns="" id="{0FF890CB-9D23-4FF9-A93A-4257F41968DC}"/>
                </a:ext>
              </a:extLst>
            </p:cNvPr>
            <p:cNvSpPr txBox="1"/>
            <p:nvPr/>
          </p:nvSpPr>
          <p:spPr>
            <a:xfrm>
              <a:off x="5034272" y="2120748"/>
              <a:ext cx="2444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/>
                <a:t>X</a:t>
              </a:r>
            </a:p>
          </p:txBody>
        </p:sp>
        <p:sp>
          <p:nvSpPr>
            <p:cNvPr id="92" name="Tekstvak 91">
              <a:extLst>
                <a:ext uri="{FF2B5EF4-FFF2-40B4-BE49-F238E27FC236}">
                  <a16:creationId xmlns:a16="http://schemas.microsoft.com/office/drawing/2014/main" xmlns="" id="{9B0892B9-9C5F-4833-A3B9-C429689263C1}"/>
                </a:ext>
              </a:extLst>
            </p:cNvPr>
            <p:cNvSpPr txBox="1"/>
            <p:nvPr/>
          </p:nvSpPr>
          <p:spPr>
            <a:xfrm>
              <a:off x="5456615" y="2114686"/>
              <a:ext cx="2444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/>
                <a:t>X</a:t>
              </a:r>
            </a:p>
          </p:txBody>
        </p:sp>
        <p:sp>
          <p:nvSpPr>
            <p:cNvPr id="93" name="Tekstvak 92">
              <a:extLst>
                <a:ext uri="{FF2B5EF4-FFF2-40B4-BE49-F238E27FC236}">
                  <a16:creationId xmlns:a16="http://schemas.microsoft.com/office/drawing/2014/main" xmlns="" id="{525DFE43-70CF-45B6-A4D0-A0D82BC6FFF7}"/>
                </a:ext>
              </a:extLst>
            </p:cNvPr>
            <p:cNvSpPr txBox="1"/>
            <p:nvPr/>
          </p:nvSpPr>
          <p:spPr>
            <a:xfrm>
              <a:off x="5911107" y="2125403"/>
              <a:ext cx="2444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/>
                <a:t>X</a:t>
              </a:r>
            </a:p>
          </p:txBody>
        </p: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xmlns="" id="{0DA5A46E-101F-4757-AA6E-AEC781E38C5B}"/>
                </a:ext>
              </a:extLst>
            </p:cNvPr>
            <p:cNvSpPr/>
            <p:nvPr/>
          </p:nvSpPr>
          <p:spPr>
            <a:xfrm>
              <a:off x="5186600" y="3051211"/>
              <a:ext cx="334978" cy="16244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xmlns="" id="{8FB5CEF0-50FE-4D7E-9C7E-9192F91B69CA}"/>
                </a:ext>
              </a:extLst>
            </p:cNvPr>
            <p:cNvSpPr/>
            <p:nvPr/>
          </p:nvSpPr>
          <p:spPr>
            <a:xfrm>
              <a:off x="5289267" y="2898811"/>
              <a:ext cx="334978" cy="16244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xmlns="" id="{7F086D7A-07EE-41F3-BA6A-9A3F0641125F}"/>
                </a:ext>
              </a:extLst>
            </p:cNvPr>
            <p:cNvSpPr/>
            <p:nvPr/>
          </p:nvSpPr>
          <p:spPr>
            <a:xfrm>
              <a:off x="5441667" y="3051211"/>
              <a:ext cx="334978" cy="16244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xmlns="" id="{ED515861-9246-4702-B2C4-1C61E8EFF371}"/>
                </a:ext>
              </a:extLst>
            </p:cNvPr>
            <p:cNvSpPr/>
            <p:nvPr/>
          </p:nvSpPr>
          <p:spPr>
            <a:xfrm>
              <a:off x="5594067" y="3194476"/>
              <a:ext cx="334978" cy="1624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8" name="Ovaal 97">
              <a:extLst>
                <a:ext uri="{FF2B5EF4-FFF2-40B4-BE49-F238E27FC236}">
                  <a16:creationId xmlns:a16="http://schemas.microsoft.com/office/drawing/2014/main" xmlns="" id="{7F26B189-1B5C-4AA2-AF3D-9EA6EB71641A}"/>
                </a:ext>
              </a:extLst>
            </p:cNvPr>
            <p:cNvSpPr/>
            <p:nvPr/>
          </p:nvSpPr>
          <p:spPr>
            <a:xfrm>
              <a:off x="5475131" y="2867488"/>
              <a:ext cx="334978" cy="16244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xmlns="" id="{487FA5E9-E423-47DC-B6D9-4D0E2278323E}"/>
                </a:ext>
              </a:extLst>
            </p:cNvPr>
            <p:cNvSpPr/>
            <p:nvPr/>
          </p:nvSpPr>
          <p:spPr>
            <a:xfrm>
              <a:off x="5629405" y="3011102"/>
              <a:ext cx="334978" cy="16244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xmlns="" id="{F23C598B-F387-4AAC-B933-A2731229A3CD}"/>
                </a:ext>
              </a:extLst>
            </p:cNvPr>
            <p:cNvSpPr/>
            <p:nvPr/>
          </p:nvSpPr>
          <p:spPr>
            <a:xfrm>
              <a:off x="5350378" y="3210830"/>
              <a:ext cx="334978" cy="162444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xmlns="" id="{2EB45ECB-6994-4425-9ED4-A7E9B7DDDA8F}"/>
                </a:ext>
              </a:extLst>
            </p:cNvPr>
            <p:cNvSpPr/>
            <p:nvPr/>
          </p:nvSpPr>
          <p:spPr>
            <a:xfrm>
              <a:off x="5895690" y="3105903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xmlns="" id="{761831E1-9A75-4B9F-BF64-FE8FA41DC312}"/>
                </a:ext>
              </a:extLst>
            </p:cNvPr>
            <p:cNvSpPr/>
            <p:nvPr/>
          </p:nvSpPr>
          <p:spPr>
            <a:xfrm>
              <a:off x="5776645" y="2898811"/>
              <a:ext cx="334978" cy="16244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3" name="Ovaal 102">
              <a:extLst>
                <a:ext uri="{FF2B5EF4-FFF2-40B4-BE49-F238E27FC236}">
                  <a16:creationId xmlns:a16="http://schemas.microsoft.com/office/drawing/2014/main" xmlns="" id="{B7CDAB2A-1891-4B08-8B77-CFE913AAC53C}"/>
                </a:ext>
              </a:extLst>
            </p:cNvPr>
            <p:cNvSpPr/>
            <p:nvPr/>
          </p:nvSpPr>
          <p:spPr>
            <a:xfrm>
              <a:off x="5156750" y="4195443"/>
              <a:ext cx="334978" cy="16244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xmlns="" id="{C5C02D23-3E7F-4F71-8FB0-1C66CC655D14}"/>
                </a:ext>
              </a:extLst>
            </p:cNvPr>
            <p:cNvSpPr/>
            <p:nvPr/>
          </p:nvSpPr>
          <p:spPr>
            <a:xfrm>
              <a:off x="5259417" y="4043043"/>
              <a:ext cx="334978" cy="16244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xmlns="" id="{D6C0B0D7-FF83-46C1-BA95-99825CA382D0}"/>
                </a:ext>
              </a:extLst>
            </p:cNvPr>
            <p:cNvSpPr/>
            <p:nvPr/>
          </p:nvSpPr>
          <p:spPr>
            <a:xfrm>
              <a:off x="5564217" y="4338708"/>
              <a:ext cx="334978" cy="1624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6" name="Ovaal 105">
              <a:extLst>
                <a:ext uri="{FF2B5EF4-FFF2-40B4-BE49-F238E27FC236}">
                  <a16:creationId xmlns:a16="http://schemas.microsoft.com/office/drawing/2014/main" xmlns="" id="{7CD7FA33-AC7E-4BD5-8A41-25A15294BB53}"/>
                </a:ext>
              </a:extLst>
            </p:cNvPr>
            <p:cNvSpPr/>
            <p:nvPr/>
          </p:nvSpPr>
          <p:spPr>
            <a:xfrm>
              <a:off x="5445281" y="4011720"/>
              <a:ext cx="334978" cy="16244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7" name="Ovaal 106">
              <a:extLst>
                <a:ext uri="{FF2B5EF4-FFF2-40B4-BE49-F238E27FC236}">
                  <a16:creationId xmlns:a16="http://schemas.microsoft.com/office/drawing/2014/main" xmlns="" id="{E2619CAB-6560-4192-8D64-B877B7094254}"/>
                </a:ext>
              </a:extLst>
            </p:cNvPr>
            <p:cNvSpPr/>
            <p:nvPr/>
          </p:nvSpPr>
          <p:spPr>
            <a:xfrm>
              <a:off x="5599555" y="4155334"/>
              <a:ext cx="334978" cy="16244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8" name="Ovaal 107">
              <a:extLst>
                <a:ext uri="{FF2B5EF4-FFF2-40B4-BE49-F238E27FC236}">
                  <a16:creationId xmlns:a16="http://schemas.microsoft.com/office/drawing/2014/main" xmlns="" id="{5DD4A010-76E4-498D-A5B8-5D31C1374548}"/>
                </a:ext>
              </a:extLst>
            </p:cNvPr>
            <p:cNvSpPr/>
            <p:nvPr/>
          </p:nvSpPr>
          <p:spPr>
            <a:xfrm>
              <a:off x="5320528" y="4355062"/>
              <a:ext cx="334978" cy="162444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xmlns="" id="{B8DFAE7D-682B-4B16-824C-323AB3BDAE58}"/>
                </a:ext>
              </a:extLst>
            </p:cNvPr>
            <p:cNvSpPr/>
            <p:nvPr/>
          </p:nvSpPr>
          <p:spPr>
            <a:xfrm>
              <a:off x="5865840" y="4250135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0" name="Ovaal 109">
              <a:extLst>
                <a:ext uri="{FF2B5EF4-FFF2-40B4-BE49-F238E27FC236}">
                  <a16:creationId xmlns:a16="http://schemas.microsoft.com/office/drawing/2014/main" xmlns="" id="{D9CAC9B9-A474-441F-BF9E-C25843FE5B99}"/>
                </a:ext>
              </a:extLst>
            </p:cNvPr>
            <p:cNvSpPr/>
            <p:nvPr/>
          </p:nvSpPr>
          <p:spPr>
            <a:xfrm>
              <a:off x="5746795" y="4043043"/>
              <a:ext cx="334978" cy="16244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1" name="Ovaal 110">
              <a:extLst>
                <a:ext uri="{FF2B5EF4-FFF2-40B4-BE49-F238E27FC236}">
                  <a16:creationId xmlns:a16="http://schemas.microsoft.com/office/drawing/2014/main" xmlns="" id="{A1D0714B-CBCB-4191-8503-4A3B6F80E2EE}"/>
                </a:ext>
              </a:extLst>
            </p:cNvPr>
            <p:cNvSpPr/>
            <p:nvPr/>
          </p:nvSpPr>
          <p:spPr>
            <a:xfrm>
              <a:off x="5383622" y="4168913"/>
              <a:ext cx="334978" cy="16244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12" name="Rechte verbindingslijn met pijl 111">
              <a:extLst>
                <a:ext uri="{FF2B5EF4-FFF2-40B4-BE49-F238E27FC236}">
                  <a16:creationId xmlns:a16="http://schemas.microsoft.com/office/drawing/2014/main" xmlns="" id="{6D952542-CABD-42D4-B492-CE599EE0DEDC}"/>
                </a:ext>
              </a:extLst>
            </p:cNvPr>
            <p:cNvCxnSpPr/>
            <p:nvPr/>
          </p:nvCxnSpPr>
          <p:spPr>
            <a:xfrm flipH="1">
              <a:off x="5831245" y="2412712"/>
              <a:ext cx="134134" cy="35012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Rechte verbindingslijn met pijl 112">
              <a:extLst>
                <a:ext uri="{FF2B5EF4-FFF2-40B4-BE49-F238E27FC236}">
                  <a16:creationId xmlns:a16="http://schemas.microsoft.com/office/drawing/2014/main" xmlns="" id="{BF3029FC-E2B5-415C-A69D-23572CAB5A0E}"/>
                </a:ext>
              </a:extLst>
            </p:cNvPr>
            <p:cNvCxnSpPr>
              <a:cxnSpLocks/>
            </p:cNvCxnSpPr>
            <p:nvPr/>
          </p:nvCxnSpPr>
          <p:spPr>
            <a:xfrm>
              <a:off x="5202943" y="2435932"/>
              <a:ext cx="180679" cy="33700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Rechte verbindingslijn met pijl 113">
              <a:extLst>
                <a:ext uri="{FF2B5EF4-FFF2-40B4-BE49-F238E27FC236}">
                  <a16:creationId xmlns:a16="http://schemas.microsoft.com/office/drawing/2014/main" xmlns="" id="{7B22759C-3EE5-4DCB-9C68-339C728DA67A}"/>
                </a:ext>
              </a:extLst>
            </p:cNvPr>
            <p:cNvCxnSpPr>
              <a:cxnSpLocks/>
            </p:cNvCxnSpPr>
            <p:nvPr/>
          </p:nvCxnSpPr>
          <p:spPr>
            <a:xfrm>
              <a:off x="5586150" y="2435932"/>
              <a:ext cx="0" cy="33700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Rechte verbindingslijn met pijl 114">
              <a:extLst>
                <a:ext uri="{FF2B5EF4-FFF2-40B4-BE49-F238E27FC236}">
                  <a16:creationId xmlns:a16="http://schemas.microsoft.com/office/drawing/2014/main" xmlns="" id="{5FF8AB11-C84E-45E8-859E-B23F5464D390}"/>
                </a:ext>
              </a:extLst>
            </p:cNvPr>
            <p:cNvCxnSpPr>
              <a:cxnSpLocks/>
            </p:cNvCxnSpPr>
            <p:nvPr/>
          </p:nvCxnSpPr>
          <p:spPr>
            <a:xfrm>
              <a:off x="5578837" y="3441213"/>
              <a:ext cx="7313" cy="47764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6" name="Tekstvak 115">
              <a:extLst>
                <a:ext uri="{FF2B5EF4-FFF2-40B4-BE49-F238E27FC236}">
                  <a16:creationId xmlns:a16="http://schemas.microsoft.com/office/drawing/2014/main" xmlns="" id="{331FCED8-8493-4868-870D-ECFCE45416B1}"/>
                </a:ext>
              </a:extLst>
            </p:cNvPr>
            <p:cNvSpPr txBox="1"/>
            <p:nvPr/>
          </p:nvSpPr>
          <p:spPr>
            <a:xfrm>
              <a:off x="6315963" y="2234521"/>
              <a:ext cx="7976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dirty="0">
                  <a:latin typeface="Arial" panose="020B0604020202020204" pitchFamily="34" charset="0"/>
                  <a:cs typeface="Arial" panose="020B0604020202020204" pitchFamily="34" charset="0"/>
                </a:rPr>
                <a:t>Veel Kruisingen</a:t>
              </a:r>
            </a:p>
          </p:txBody>
        </p:sp>
        <p:sp>
          <p:nvSpPr>
            <p:cNvPr id="117" name="Tekstvak 116">
              <a:extLst>
                <a:ext uri="{FF2B5EF4-FFF2-40B4-BE49-F238E27FC236}">
                  <a16:creationId xmlns:a16="http://schemas.microsoft.com/office/drawing/2014/main" xmlns="" id="{C76F6898-559B-45FC-9BF5-7E487FF91676}"/>
                </a:ext>
              </a:extLst>
            </p:cNvPr>
            <p:cNvSpPr txBox="1"/>
            <p:nvPr/>
          </p:nvSpPr>
          <p:spPr>
            <a:xfrm>
              <a:off x="6321957" y="2785396"/>
              <a:ext cx="10636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dirty="0">
                  <a:latin typeface="Arial" panose="020B0604020202020204" pitchFamily="34" charset="0"/>
                  <a:cs typeface="Arial" panose="020B0604020202020204" pitchFamily="34" charset="0"/>
                </a:rPr>
                <a:t>Samenvoegen </a:t>
              </a:r>
              <a:r>
                <a:rPr lang="nl-NL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nakomeling-schappen</a:t>
              </a:r>
              <a:endParaRPr lang="nl-NL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Tekstvak 117">
              <a:extLst>
                <a:ext uri="{FF2B5EF4-FFF2-40B4-BE49-F238E27FC236}">
                  <a16:creationId xmlns:a16="http://schemas.microsoft.com/office/drawing/2014/main" xmlns="" id="{0FEB9AAC-50F7-4B5D-B9C9-2BA12DD28D2B}"/>
                </a:ext>
              </a:extLst>
            </p:cNvPr>
            <p:cNvSpPr txBox="1"/>
            <p:nvPr/>
          </p:nvSpPr>
          <p:spPr>
            <a:xfrm>
              <a:off x="6339151" y="3659585"/>
              <a:ext cx="11460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dirty="0">
                  <a:latin typeface="Arial" panose="020B0604020202020204" pitchFamily="34" charset="0"/>
                  <a:cs typeface="Arial" panose="020B0604020202020204" pitchFamily="34" charset="0"/>
                </a:rPr>
                <a:t>Aanpassing populatie door vermeerdering</a:t>
              </a:r>
            </a:p>
          </p:txBody>
        </p:sp>
        <p:sp>
          <p:nvSpPr>
            <p:cNvPr id="119" name="Tekstvak 118">
              <a:extLst>
                <a:ext uri="{FF2B5EF4-FFF2-40B4-BE49-F238E27FC236}">
                  <a16:creationId xmlns:a16="http://schemas.microsoft.com/office/drawing/2014/main" xmlns="" id="{575F23F9-1915-48CE-9F82-DAD073742C7C}"/>
                </a:ext>
              </a:extLst>
            </p:cNvPr>
            <p:cNvSpPr txBox="1"/>
            <p:nvPr/>
          </p:nvSpPr>
          <p:spPr>
            <a:xfrm>
              <a:off x="5062231" y="1558704"/>
              <a:ext cx="24762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latin typeface="Arial" panose="020B0604020202020204" pitchFamily="34" charset="0"/>
                  <a:cs typeface="Arial" panose="020B0604020202020204" pitchFamily="34" charset="0"/>
                </a:rPr>
                <a:t>Ontwikkeling populatie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xmlns="" id="{1A7027D2-5E5E-448F-914B-5E1FE98EDA1B}"/>
                </a:ext>
              </a:extLst>
            </p:cNvPr>
            <p:cNvSpPr/>
            <p:nvPr/>
          </p:nvSpPr>
          <p:spPr>
            <a:xfrm>
              <a:off x="4745575" y="1549165"/>
              <a:ext cx="2563872" cy="4489134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71" name="Groep 170">
            <a:extLst>
              <a:ext uri="{FF2B5EF4-FFF2-40B4-BE49-F238E27FC236}">
                <a16:creationId xmlns:a16="http://schemas.microsoft.com/office/drawing/2014/main" xmlns="" id="{9112C28F-742D-4DC0-8B46-743FF2B7CE77}"/>
              </a:ext>
            </a:extLst>
          </p:cNvPr>
          <p:cNvGrpSpPr/>
          <p:nvPr/>
        </p:nvGrpSpPr>
        <p:grpSpPr>
          <a:xfrm>
            <a:off x="4705957" y="421269"/>
            <a:ext cx="2349743" cy="5781894"/>
            <a:chOff x="6438122" y="326572"/>
            <a:chExt cx="2285909" cy="5486528"/>
          </a:xfrm>
        </p:grpSpPr>
        <p:sp>
          <p:nvSpPr>
            <p:cNvPr id="172" name="Ovaal 171">
              <a:extLst>
                <a:ext uri="{FF2B5EF4-FFF2-40B4-BE49-F238E27FC236}">
                  <a16:creationId xmlns:a16="http://schemas.microsoft.com/office/drawing/2014/main" xmlns="" id="{1AAE9596-2BDF-4D59-87C5-AB62A80FD6BF}"/>
                </a:ext>
              </a:extLst>
            </p:cNvPr>
            <p:cNvSpPr/>
            <p:nvPr/>
          </p:nvSpPr>
          <p:spPr>
            <a:xfrm>
              <a:off x="6838082" y="801241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3" name="Ovaal 172">
              <a:extLst>
                <a:ext uri="{FF2B5EF4-FFF2-40B4-BE49-F238E27FC236}">
                  <a16:creationId xmlns:a16="http://schemas.microsoft.com/office/drawing/2014/main" xmlns="" id="{5FD12E2C-BB05-46C3-B7CF-0ABC481E9E71}"/>
                </a:ext>
              </a:extLst>
            </p:cNvPr>
            <p:cNvSpPr/>
            <p:nvPr/>
          </p:nvSpPr>
          <p:spPr>
            <a:xfrm>
              <a:off x="6670593" y="882470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xmlns="" id="{3F057254-F99B-4C49-9839-5F0357AD07E4}"/>
                </a:ext>
              </a:extLst>
            </p:cNvPr>
            <p:cNvSpPr/>
            <p:nvPr/>
          </p:nvSpPr>
          <p:spPr>
            <a:xfrm>
              <a:off x="7005571" y="882463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5" name="Ovaal 174">
              <a:extLst>
                <a:ext uri="{FF2B5EF4-FFF2-40B4-BE49-F238E27FC236}">
                  <a16:creationId xmlns:a16="http://schemas.microsoft.com/office/drawing/2014/main" xmlns="" id="{2B16BBB5-F0B9-4E5D-8102-3508671F9750}"/>
                </a:ext>
              </a:extLst>
            </p:cNvPr>
            <p:cNvSpPr/>
            <p:nvPr/>
          </p:nvSpPr>
          <p:spPr>
            <a:xfrm>
              <a:off x="6882786" y="923074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6" name="Ovaal 175">
              <a:extLst>
                <a:ext uri="{FF2B5EF4-FFF2-40B4-BE49-F238E27FC236}">
                  <a16:creationId xmlns:a16="http://schemas.microsoft.com/office/drawing/2014/main" xmlns="" id="{A1627967-85D8-4E9D-88F3-F76CB558D989}"/>
                </a:ext>
              </a:extLst>
            </p:cNvPr>
            <p:cNvSpPr/>
            <p:nvPr/>
          </p:nvSpPr>
          <p:spPr>
            <a:xfrm>
              <a:off x="7005571" y="1012785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7" name="Ovaal 176">
              <a:extLst>
                <a:ext uri="{FF2B5EF4-FFF2-40B4-BE49-F238E27FC236}">
                  <a16:creationId xmlns:a16="http://schemas.microsoft.com/office/drawing/2014/main" xmlns="" id="{CF523F21-BEE3-49C0-A53F-A0C356E966B9}"/>
                </a:ext>
              </a:extLst>
            </p:cNvPr>
            <p:cNvSpPr/>
            <p:nvPr/>
          </p:nvSpPr>
          <p:spPr>
            <a:xfrm>
              <a:off x="6838082" y="1044900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8" name="Ovaal 177">
              <a:extLst>
                <a:ext uri="{FF2B5EF4-FFF2-40B4-BE49-F238E27FC236}">
                  <a16:creationId xmlns:a16="http://schemas.microsoft.com/office/drawing/2014/main" xmlns="" id="{5D3E86FF-A2DA-4026-96DD-0AA5530E56F8}"/>
                </a:ext>
              </a:extLst>
            </p:cNvPr>
            <p:cNvSpPr/>
            <p:nvPr/>
          </p:nvSpPr>
          <p:spPr>
            <a:xfrm>
              <a:off x="6656783" y="975506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9" name="Ovaal 178">
              <a:extLst>
                <a:ext uri="{FF2B5EF4-FFF2-40B4-BE49-F238E27FC236}">
                  <a16:creationId xmlns:a16="http://schemas.microsoft.com/office/drawing/2014/main" xmlns="" id="{A0DFA4C3-4287-4AE4-BAFB-E4C84196E50B}"/>
                </a:ext>
              </a:extLst>
            </p:cNvPr>
            <p:cNvSpPr/>
            <p:nvPr/>
          </p:nvSpPr>
          <p:spPr>
            <a:xfrm>
              <a:off x="7745321" y="1399670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0" name="Ovaal 179">
              <a:extLst>
                <a:ext uri="{FF2B5EF4-FFF2-40B4-BE49-F238E27FC236}">
                  <a16:creationId xmlns:a16="http://schemas.microsoft.com/office/drawing/2014/main" xmlns="" id="{1A6F18F5-39B5-4943-B591-E259F8CA2C9B}"/>
                </a:ext>
              </a:extLst>
            </p:cNvPr>
            <p:cNvSpPr/>
            <p:nvPr/>
          </p:nvSpPr>
          <p:spPr>
            <a:xfrm>
              <a:off x="7577832" y="1480899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1" name="Ovaal 180">
              <a:extLst>
                <a:ext uri="{FF2B5EF4-FFF2-40B4-BE49-F238E27FC236}">
                  <a16:creationId xmlns:a16="http://schemas.microsoft.com/office/drawing/2014/main" xmlns="" id="{82B76A23-1D96-4CC9-A382-38D5EACE37A4}"/>
                </a:ext>
              </a:extLst>
            </p:cNvPr>
            <p:cNvSpPr/>
            <p:nvPr/>
          </p:nvSpPr>
          <p:spPr>
            <a:xfrm>
              <a:off x="7912810" y="1480892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xmlns="" id="{BF2A24C1-36B5-409C-99FC-6A9778E76C3D}"/>
                </a:ext>
              </a:extLst>
            </p:cNvPr>
            <p:cNvSpPr/>
            <p:nvPr/>
          </p:nvSpPr>
          <p:spPr>
            <a:xfrm>
              <a:off x="7790025" y="1521503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xmlns="" id="{850EC7F4-36E4-426E-9419-D144540481AF}"/>
                </a:ext>
              </a:extLst>
            </p:cNvPr>
            <p:cNvSpPr/>
            <p:nvPr/>
          </p:nvSpPr>
          <p:spPr>
            <a:xfrm>
              <a:off x="7912810" y="1611214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xmlns="" id="{D5E9BF23-ABED-4CA3-9BE3-D7EC511B8C04}"/>
                </a:ext>
              </a:extLst>
            </p:cNvPr>
            <p:cNvSpPr/>
            <p:nvPr/>
          </p:nvSpPr>
          <p:spPr>
            <a:xfrm>
              <a:off x="7745321" y="1643329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5" name="Ovaal 184">
              <a:extLst>
                <a:ext uri="{FF2B5EF4-FFF2-40B4-BE49-F238E27FC236}">
                  <a16:creationId xmlns:a16="http://schemas.microsoft.com/office/drawing/2014/main" xmlns="" id="{9B398155-41CE-4A69-A3F6-45DE1063A3A9}"/>
                </a:ext>
              </a:extLst>
            </p:cNvPr>
            <p:cNvSpPr/>
            <p:nvPr/>
          </p:nvSpPr>
          <p:spPr>
            <a:xfrm>
              <a:off x="7564022" y="1573935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6" name="Ovaal 185">
              <a:extLst>
                <a:ext uri="{FF2B5EF4-FFF2-40B4-BE49-F238E27FC236}">
                  <a16:creationId xmlns:a16="http://schemas.microsoft.com/office/drawing/2014/main" xmlns="" id="{4AE3AA24-8996-4F63-9660-93BB04FF1256}"/>
                </a:ext>
              </a:extLst>
            </p:cNvPr>
            <p:cNvSpPr/>
            <p:nvPr/>
          </p:nvSpPr>
          <p:spPr>
            <a:xfrm>
              <a:off x="6838082" y="1887972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7" name="Ovaal 186">
              <a:extLst>
                <a:ext uri="{FF2B5EF4-FFF2-40B4-BE49-F238E27FC236}">
                  <a16:creationId xmlns:a16="http://schemas.microsoft.com/office/drawing/2014/main" xmlns="" id="{257C7808-76F5-44E4-942D-1D0DAA2678F6}"/>
                </a:ext>
              </a:extLst>
            </p:cNvPr>
            <p:cNvSpPr/>
            <p:nvPr/>
          </p:nvSpPr>
          <p:spPr>
            <a:xfrm>
              <a:off x="6670593" y="1969201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8" name="Ovaal 187">
              <a:extLst>
                <a:ext uri="{FF2B5EF4-FFF2-40B4-BE49-F238E27FC236}">
                  <a16:creationId xmlns:a16="http://schemas.microsoft.com/office/drawing/2014/main" xmlns="" id="{746795E9-00A6-4A08-934F-F41DFE469709}"/>
                </a:ext>
              </a:extLst>
            </p:cNvPr>
            <p:cNvSpPr/>
            <p:nvPr/>
          </p:nvSpPr>
          <p:spPr>
            <a:xfrm>
              <a:off x="7005571" y="1969194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xmlns="" id="{1CB0820B-11D4-4D15-9596-DD35EA027068}"/>
                </a:ext>
              </a:extLst>
            </p:cNvPr>
            <p:cNvSpPr/>
            <p:nvPr/>
          </p:nvSpPr>
          <p:spPr>
            <a:xfrm>
              <a:off x="6882786" y="2009805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0" name="Ovaal 189">
              <a:extLst>
                <a:ext uri="{FF2B5EF4-FFF2-40B4-BE49-F238E27FC236}">
                  <a16:creationId xmlns:a16="http://schemas.microsoft.com/office/drawing/2014/main" xmlns="" id="{380AE330-E7C9-4BEC-AEB0-0A41F0632757}"/>
                </a:ext>
              </a:extLst>
            </p:cNvPr>
            <p:cNvSpPr/>
            <p:nvPr/>
          </p:nvSpPr>
          <p:spPr>
            <a:xfrm>
              <a:off x="7005571" y="2099516"/>
              <a:ext cx="334978" cy="16244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1" name="Ovaal 190">
              <a:extLst>
                <a:ext uri="{FF2B5EF4-FFF2-40B4-BE49-F238E27FC236}">
                  <a16:creationId xmlns:a16="http://schemas.microsoft.com/office/drawing/2014/main" xmlns="" id="{41035253-591A-4F5F-ADCF-EF0618203935}"/>
                </a:ext>
              </a:extLst>
            </p:cNvPr>
            <p:cNvSpPr/>
            <p:nvPr/>
          </p:nvSpPr>
          <p:spPr>
            <a:xfrm>
              <a:off x="6838082" y="2131631"/>
              <a:ext cx="334978" cy="16244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2" name="Ovaal 191">
              <a:extLst>
                <a:ext uri="{FF2B5EF4-FFF2-40B4-BE49-F238E27FC236}">
                  <a16:creationId xmlns:a16="http://schemas.microsoft.com/office/drawing/2014/main" xmlns="" id="{E391E4BF-70D3-4666-AA72-46F5C99471EC}"/>
                </a:ext>
              </a:extLst>
            </p:cNvPr>
            <p:cNvSpPr/>
            <p:nvPr/>
          </p:nvSpPr>
          <p:spPr>
            <a:xfrm>
              <a:off x="6754338" y="2031855"/>
              <a:ext cx="334978" cy="16244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3" name="Ovaal 192">
              <a:extLst>
                <a:ext uri="{FF2B5EF4-FFF2-40B4-BE49-F238E27FC236}">
                  <a16:creationId xmlns:a16="http://schemas.microsoft.com/office/drawing/2014/main" xmlns="" id="{1F12A088-C070-4F28-82D4-287432D45289}"/>
                </a:ext>
              </a:extLst>
            </p:cNvPr>
            <p:cNvSpPr/>
            <p:nvPr/>
          </p:nvSpPr>
          <p:spPr>
            <a:xfrm>
              <a:off x="6656782" y="2052734"/>
              <a:ext cx="378499" cy="17194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4" name="Ovaal 193">
              <a:extLst>
                <a:ext uri="{FF2B5EF4-FFF2-40B4-BE49-F238E27FC236}">
                  <a16:creationId xmlns:a16="http://schemas.microsoft.com/office/drawing/2014/main" xmlns="" id="{3F14B631-0A1A-4982-AB36-D43D16E452C5}"/>
                </a:ext>
              </a:extLst>
            </p:cNvPr>
            <p:cNvSpPr/>
            <p:nvPr/>
          </p:nvSpPr>
          <p:spPr>
            <a:xfrm>
              <a:off x="7742233" y="2516233"/>
              <a:ext cx="334978" cy="16244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5" name="Ovaal 194">
              <a:extLst>
                <a:ext uri="{FF2B5EF4-FFF2-40B4-BE49-F238E27FC236}">
                  <a16:creationId xmlns:a16="http://schemas.microsoft.com/office/drawing/2014/main" xmlns="" id="{4B834919-FE5F-4551-886D-0E88B64FE68A}"/>
                </a:ext>
              </a:extLst>
            </p:cNvPr>
            <p:cNvSpPr/>
            <p:nvPr/>
          </p:nvSpPr>
          <p:spPr>
            <a:xfrm>
              <a:off x="7574744" y="2597462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6" name="Ovaal 195">
              <a:extLst>
                <a:ext uri="{FF2B5EF4-FFF2-40B4-BE49-F238E27FC236}">
                  <a16:creationId xmlns:a16="http://schemas.microsoft.com/office/drawing/2014/main" xmlns="" id="{5A256D5F-6E19-4024-9497-A556477CDA38}"/>
                </a:ext>
              </a:extLst>
            </p:cNvPr>
            <p:cNvSpPr/>
            <p:nvPr/>
          </p:nvSpPr>
          <p:spPr>
            <a:xfrm>
              <a:off x="7909722" y="2597455"/>
              <a:ext cx="334978" cy="16244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xmlns="" id="{12AEF178-6409-419F-B4AD-FDA9D284D291}"/>
                </a:ext>
              </a:extLst>
            </p:cNvPr>
            <p:cNvSpPr/>
            <p:nvPr/>
          </p:nvSpPr>
          <p:spPr>
            <a:xfrm>
              <a:off x="7786937" y="2638066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8" name="Ovaal 197">
              <a:extLst>
                <a:ext uri="{FF2B5EF4-FFF2-40B4-BE49-F238E27FC236}">
                  <a16:creationId xmlns:a16="http://schemas.microsoft.com/office/drawing/2014/main" xmlns="" id="{D245B2F4-0F87-4874-A238-668771722005}"/>
                </a:ext>
              </a:extLst>
            </p:cNvPr>
            <p:cNvSpPr/>
            <p:nvPr/>
          </p:nvSpPr>
          <p:spPr>
            <a:xfrm>
              <a:off x="7909722" y="2728565"/>
              <a:ext cx="334978" cy="16244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9" name="Ovaal 198">
              <a:extLst>
                <a:ext uri="{FF2B5EF4-FFF2-40B4-BE49-F238E27FC236}">
                  <a16:creationId xmlns:a16="http://schemas.microsoft.com/office/drawing/2014/main" xmlns="" id="{BB76D402-B7CC-487D-92C5-488A4E184F0C}"/>
                </a:ext>
              </a:extLst>
            </p:cNvPr>
            <p:cNvSpPr/>
            <p:nvPr/>
          </p:nvSpPr>
          <p:spPr>
            <a:xfrm>
              <a:off x="7742233" y="2759892"/>
              <a:ext cx="334978" cy="16244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0" name="Ovaal 199">
              <a:extLst>
                <a:ext uri="{FF2B5EF4-FFF2-40B4-BE49-F238E27FC236}">
                  <a16:creationId xmlns:a16="http://schemas.microsoft.com/office/drawing/2014/main" xmlns="" id="{A27FEA85-724B-41A8-ABB5-306C8D4E869D}"/>
                </a:ext>
              </a:extLst>
            </p:cNvPr>
            <p:cNvSpPr/>
            <p:nvPr/>
          </p:nvSpPr>
          <p:spPr>
            <a:xfrm>
              <a:off x="7658489" y="2660116"/>
              <a:ext cx="334978" cy="16244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xmlns="" id="{54ECB6CF-AF9C-4078-B8B8-B1783B990502}"/>
                </a:ext>
              </a:extLst>
            </p:cNvPr>
            <p:cNvSpPr/>
            <p:nvPr/>
          </p:nvSpPr>
          <p:spPr>
            <a:xfrm>
              <a:off x="7560934" y="2690498"/>
              <a:ext cx="334978" cy="16244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xmlns="" id="{B0D0E8D7-0E52-4300-ABB6-25A470449F8D}"/>
                </a:ext>
              </a:extLst>
            </p:cNvPr>
            <p:cNvSpPr/>
            <p:nvPr/>
          </p:nvSpPr>
          <p:spPr>
            <a:xfrm>
              <a:off x="6896596" y="3082960"/>
              <a:ext cx="334978" cy="16244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xmlns="" id="{AD13F6B4-9B2C-45F5-9773-F04C5570183F}"/>
                </a:ext>
              </a:extLst>
            </p:cNvPr>
            <p:cNvSpPr/>
            <p:nvPr/>
          </p:nvSpPr>
          <p:spPr>
            <a:xfrm>
              <a:off x="6729107" y="3164189"/>
              <a:ext cx="334978" cy="16244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xmlns="" id="{6F7B4D74-C1C0-4DFC-A5B2-DD9C65623CDA}"/>
                </a:ext>
              </a:extLst>
            </p:cNvPr>
            <p:cNvSpPr/>
            <p:nvPr/>
          </p:nvSpPr>
          <p:spPr>
            <a:xfrm>
              <a:off x="7064085" y="3164182"/>
              <a:ext cx="334978" cy="16244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xmlns="" id="{7E475CD3-57BE-4533-84F8-87843F9C8FD7}"/>
                </a:ext>
              </a:extLst>
            </p:cNvPr>
            <p:cNvSpPr/>
            <p:nvPr/>
          </p:nvSpPr>
          <p:spPr>
            <a:xfrm>
              <a:off x="6941300" y="3204793"/>
              <a:ext cx="334978" cy="16244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6" name="Ovaal 205">
              <a:extLst>
                <a:ext uri="{FF2B5EF4-FFF2-40B4-BE49-F238E27FC236}">
                  <a16:creationId xmlns:a16="http://schemas.microsoft.com/office/drawing/2014/main" xmlns="" id="{972C50F9-CE40-41DF-8C55-FAA33714C59D}"/>
                </a:ext>
              </a:extLst>
            </p:cNvPr>
            <p:cNvSpPr/>
            <p:nvPr/>
          </p:nvSpPr>
          <p:spPr>
            <a:xfrm>
              <a:off x="7064085" y="3294504"/>
              <a:ext cx="334978" cy="16244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7" name="Ovaal 206">
              <a:extLst>
                <a:ext uri="{FF2B5EF4-FFF2-40B4-BE49-F238E27FC236}">
                  <a16:creationId xmlns:a16="http://schemas.microsoft.com/office/drawing/2014/main" xmlns="" id="{112953F9-92AD-4CE8-AAD2-ABC3013EE8BD}"/>
                </a:ext>
              </a:extLst>
            </p:cNvPr>
            <p:cNvSpPr/>
            <p:nvPr/>
          </p:nvSpPr>
          <p:spPr>
            <a:xfrm>
              <a:off x="6896596" y="3326619"/>
              <a:ext cx="334978" cy="16244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8" name="Ovaal 207">
              <a:extLst>
                <a:ext uri="{FF2B5EF4-FFF2-40B4-BE49-F238E27FC236}">
                  <a16:creationId xmlns:a16="http://schemas.microsoft.com/office/drawing/2014/main" xmlns="" id="{1C070017-EF8C-420C-9672-BCB3993558B6}"/>
                </a:ext>
              </a:extLst>
            </p:cNvPr>
            <p:cNvSpPr/>
            <p:nvPr/>
          </p:nvSpPr>
          <p:spPr>
            <a:xfrm>
              <a:off x="6812852" y="3226843"/>
              <a:ext cx="334978" cy="16244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9" name="Ovaal 208">
              <a:extLst>
                <a:ext uri="{FF2B5EF4-FFF2-40B4-BE49-F238E27FC236}">
                  <a16:creationId xmlns:a16="http://schemas.microsoft.com/office/drawing/2014/main" xmlns="" id="{79A2307C-1701-453F-B20B-EF9D02FE7140}"/>
                </a:ext>
              </a:extLst>
            </p:cNvPr>
            <p:cNvSpPr/>
            <p:nvPr/>
          </p:nvSpPr>
          <p:spPr>
            <a:xfrm>
              <a:off x="6715297" y="3257225"/>
              <a:ext cx="334978" cy="16244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0" name="Ovaal 209">
              <a:extLst>
                <a:ext uri="{FF2B5EF4-FFF2-40B4-BE49-F238E27FC236}">
                  <a16:creationId xmlns:a16="http://schemas.microsoft.com/office/drawing/2014/main" xmlns="" id="{DBE2D5F0-D990-4EE5-9175-E0F8DD4FB1CC}"/>
                </a:ext>
              </a:extLst>
            </p:cNvPr>
            <p:cNvSpPr/>
            <p:nvPr/>
          </p:nvSpPr>
          <p:spPr>
            <a:xfrm>
              <a:off x="6754338" y="945124"/>
              <a:ext cx="334978" cy="162444"/>
            </a:xfrm>
            <a:prstGeom prst="ellipse">
              <a:avLst/>
            </a:prstGeom>
            <a:solidFill>
              <a:srgbClr val="C85C1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1" name="Ovaal 210">
              <a:extLst>
                <a:ext uri="{FF2B5EF4-FFF2-40B4-BE49-F238E27FC236}">
                  <a16:creationId xmlns:a16="http://schemas.microsoft.com/office/drawing/2014/main" xmlns="" id="{2C894150-E433-4876-97E6-75BA0F941B77}"/>
                </a:ext>
              </a:extLst>
            </p:cNvPr>
            <p:cNvSpPr/>
            <p:nvPr/>
          </p:nvSpPr>
          <p:spPr>
            <a:xfrm>
              <a:off x="7661577" y="1543553"/>
              <a:ext cx="334978" cy="162444"/>
            </a:xfrm>
            <a:prstGeom prst="ellipse">
              <a:avLst/>
            </a:prstGeom>
            <a:solidFill>
              <a:srgbClr val="CC5D1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2" name="Tekstvak 211">
              <a:extLst>
                <a:ext uri="{FF2B5EF4-FFF2-40B4-BE49-F238E27FC236}">
                  <a16:creationId xmlns:a16="http://schemas.microsoft.com/office/drawing/2014/main" xmlns="" id="{3C7FD47C-1C4C-43B8-A8E2-0C9A500101A8}"/>
                </a:ext>
              </a:extLst>
            </p:cNvPr>
            <p:cNvSpPr txBox="1"/>
            <p:nvPr/>
          </p:nvSpPr>
          <p:spPr>
            <a:xfrm>
              <a:off x="6724801" y="372010"/>
              <a:ext cx="1867375" cy="292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latin typeface="Arial" panose="020B0604020202020204" pitchFamily="34" charset="0"/>
                  <a:cs typeface="Arial" panose="020B0604020202020204" pitchFamily="34" charset="0"/>
                </a:rPr>
                <a:t>Zaadvaste veredeling</a:t>
              </a:r>
            </a:p>
          </p:txBody>
        </p:sp>
        <p:sp>
          <p:nvSpPr>
            <p:cNvPr id="213" name="Tekstvak 212">
              <a:extLst>
                <a:ext uri="{FF2B5EF4-FFF2-40B4-BE49-F238E27FC236}">
                  <a16:creationId xmlns:a16="http://schemas.microsoft.com/office/drawing/2014/main" xmlns="" id="{DD97E3F2-2AF4-40F5-8191-ADA6BE5A0160}"/>
                </a:ext>
              </a:extLst>
            </p:cNvPr>
            <p:cNvSpPr txBox="1"/>
            <p:nvPr/>
          </p:nvSpPr>
          <p:spPr>
            <a:xfrm>
              <a:off x="7369358" y="1860123"/>
              <a:ext cx="1354673" cy="40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dirty="0">
                  <a:latin typeface="Arial" panose="020B0604020202020204" pitchFamily="34" charset="0"/>
                  <a:cs typeface="Arial" panose="020B0604020202020204" pitchFamily="34" charset="0"/>
                </a:rPr>
                <a:t>Nakomelingen in volgende generaties</a:t>
              </a:r>
            </a:p>
          </p:txBody>
        </p:sp>
        <p:sp>
          <p:nvSpPr>
            <p:cNvPr id="214" name="Tekstvak 213">
              <a:extLst>
                <a:ext uri="{FF2B5EF4-FFF2-40B4-BE49-F238E27FC236}">
                  <a16:creationId xmlns:a16="http://schemas.microsoft.com/office/drawing/2014/main" xmlns="" id="{3D03F0BE-8D34-41F9-9012-7B46D41C5E3B}"/>
                </a:ext>
              </a:extLst>
            </p:cNvPr>
            <p:cNvSpPr txBox="1"/>
            <p:nvPr/>
          </p:nvSpPr>
          <p:spPr>
            <a:xfrm>
              <a:off x="6656783" y="2532764"/>
              <a:ext cx="9179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dirty="0">
                  <a:latin typeface="Arial" panose="020B0604020202020204" pitchFamily="34" charset="0"/>
                  <a:cs typeface="Arial" panose="020B0604020202020204" pitchFamily="34" charset="0"/>
                </a:rPr>
                <a:t>Selectie uit de populatie</a:t>
              </a:r>
            </a:p>
          </p:txBody>
        </p:sp>
        <p:sp>
          <p:nvSpPr>
            <p:cNvPr id="215" name="Tekstvak 214">
              <a:extLst>
                <a:ext uri="{FF2B5EF4-FFF2-40B4-BE49-F238E27FC236}">
                  <a16:creationId xmlns:a16="http://schemas.microsoft.com/office/drawing/2014/main" xmlns="" id="{D7322541-A5BC-4E78-A08C-F69E89936E7E}"/>
                </a:ext>
              </a:extLst>
            </p:cNvPr>
            <p:cNvSpPr txBox="1"/>
            <p:nvPr/>
          </p:nvSpPr>
          <p:spPr>
            <a:xfrm>
              <a:off x="7376750" y="3301101"/>
              <a:ext cx="12794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dirty="0">
                  <a:latin typeface="Arial" panose="020B0604020202020204" pitchFamily="34" charset="0"/>
                  <a:cs typeface="Arial" panose="020B0604020202020204" pitchFamily="34" charset="0"/>
                </a:rPr>
                <a:t>Nieuwe selectie</a:t>
              </a:r>
            </a:p>
          </p:txBody>
        </p:sp>
        <p:cxnSp>
          <p:nvCxnSpPr>
            <p:cNvPr id="216" name="Rechte verbindingslijn met pijl 215">
              <a:extLst>
                <a:ext uri="{FF2B5EF4-FFF2-40B4-BE49-F238E27FC236}">
                  <a16:creationId xmlns:a16="http://schemas.microsoft.com/office/drawing/2014/main" xmlns="" id="{B1593A54-9456-42AB-895E-4C8EDAE35900}"/>
                </a:ext>
              </a:extLst>
            </p:cNvPr>
            <p:cNvCxnSpPr>
              <a:cxnSpLocks/>
            </p:cNvCxnSpPr>
            <p:nvPr/>
          </p:nvCxnSpPr>
          <p:spPr>
            <a:xfrm>
              <a:off x="7354359" y="1143264"/>
              <a:ext cx="374064" cy="23635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7" name="Rechte verbindingslijn met pijl 216">
              <a:extLst>
                <a:ext uri="{FF2B5EF4-FFF2-40B4-BE49-F238E27FC236}">
                  <a16:creationId xmlns:a16="http://schemas.microsoft.com/office/drawing/2014/main" xmlns="" id="{8A0E27AF-F956-4B12-B8E6-240B76024427}"/>
                </a:ext>
              </a:extLst>
            </p:cNvPr>
            <p:cNvCxnSpPr>
              <a:cxnSpLocks/>
            </p:cNvCxnSpPr>
            <p:nvPr/>
          </p:nvCxnSpPr>
          <p:spPr>
            <a:xfrm>
              <a:off x="7354359" y="2277581"/>
              <a:ext cx="360254" cy="25230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8" name="Rechte verbindingslijn met pijl 217">
              <a:extLst>
                <a:ext uri="{FF2B5EF4-FFF2-40B4-BE49-F238E27FC236}">
                  <a16:creationId xmlns:a16="http://schemas.microsoft.com/office/drawing/2014/main" xmlns="" id="{F590D56C-470B-41DB-9636-7D1108C8A0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032" y="1290877"/>
              <a:ext cx="28535" cy="5178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9" name="Rechte verbindingslijn met pijl 218">
              <a:extLst>
                <a:ext uri="{FF2B5EF4-FFF2-40B4-BE49-F238E27FC236}">
                  <a16:creationId xmlns:a16="http://schemas.microsoft.com/office/drawing/2014/main" xmlns="" id="{3C76D796-D246-4917-9A48-40BAC9DC61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6278" y="2870642"/>
              <a:ext cx="317346" cy="19915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0" name="Rechthoek 219">
              <a:extLst>
                <a:ext uri="{FF2B5EF4-FFF2-40B4-BE49-F238E27FC236}">
                  <a16:creationId xmlns:a16="http://schemas.microsoft.com/office/drawing/2014/main" xmlns="" id="{F438E174-C4CF-47C2-B1B9-13C8D596313A}"/>
                </a:ext>
              </a:extLst>
            </p:cNvPr>
            <p:cNvSpPr/>
            <p:nvPr/>
          </p:nvSpPr>
          <p:spPr>
            <a:xfrm>
              <a:off x="6438122" y="326572"/>
              <a:ext cx="2285909" cy="5486528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59" name="Groep 158">
            <a:extLst>
              <a:ext uri="{FF2B5EF4-FFF2-40B4-BE49-F238E27FC236}">
                <a16:creationId xmlns:a16="http://schemas.microsoft.com/office/drawing/2014/main" xmlns="" id="{244D1ED2-BF63-40A4-8137-3538C80F8196}"/>
              </a:ext>
            </a:extLst>
          </p:cNvPr>
          <p:cNvGrpSpPr/>
          <p:nvPr/>
        </p:nvGrpSpPr>
        <p:grpSpPr>
          <a:xfrm>
            <a:off x="7148991" y="1407176"/>
            <a:ext cx="2444498" cy="4786022"/>
            <a:chOff x="5170311" y="881000"/>
            <a:chExt cx="2444498" cy="4786022"/>
          </a:xfrm>
        </p:grpSpPr>
        <p:sp>
          <p:nvSpPr>
            <p:cNvPr id="160" name="Ovaal 159">
              <a:extLst>
                <a:ext uri="{FF2B5EF4-FFF2-40B4-BE49-F238E27FC236}">
                  <a16:creationId xmlns:a16="http://schemas.microsoft.com/office/drawing/2014/main" xmlns="" id="{F6D90492-F790-45F4-A8A0-4EF95EAD2AA9}"/>
                </a:ext>
              </a:extLst>
            </p:cNvPr>
            <p:cNvSpPr/>
            <p:nvPr/>
          </p:nvSpPr>
          <p:spPr>
            <a:xfrm>
              <a:off x="5464966" y="1699773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xmlns="" id="{86F887F4-D847-4C96-8F6B-D6DBD1DA1458}"/>
                </a:ext>
              </a:extLst>
            </p:cNvPr>
            <p:cNvSpPr/>
            <p:nvPr/>
          </p:nvSpPr>
          <p:spPr>
            <a:xfrm>
              <a:off x="5294932" y="1780995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2" name="Ovaal 161">
              <a:extLst>
                <a:ext uri="{FF2B5EF4-FFF2-40B4-BE49-F238E27FC236}">
                  <a16:creationId xmlns:a16="http://schemas.microsoft.com/office/drawing/2014/main" xmlns="" id="{E2968E38-B313-46CB-9BF3-9324DD3D82C9}"/>
                </a:ext>
              </a:extLst>
            </p:cNvPr>
            <p:cNvSpPr/>
            <p:nvPr/>
          </p:nvSpPr>
          <p:spPr>
            <a:xfrm>
              <a:off x="5566566" y="1740384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3" name="Ovaal 162">
              <a:extLst>
                <a:ext uri="{FF2B5EF4-FFF2-40B4-BE49-F238E27FC236}">
                  <a16:creationId xmlns:a16="http://schemas.microsoft.com/office/drawing/2014/main" xmlns="" id="{4C0AA679-FAA4-445F-89DA-FCB028706682}"/>
                </a:ext>
              </a:extLst>
            </p:cNvPr>
            <p:cNvSpPr/>
            <p:nvPr/>
          </p:nvSpPr>
          <p:spPr>
            <a:xfrm>
              <a:off x="5461720" y="1851723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xmlns="" id="{3C7BC0E4-2604-47D3-B6C2-820144DE9F58}"/>
                </a:ext>
              </a:extLst>
            </p:cNvPr>
            <p:cNvSpPr/>
            <p:nvPr/>
          </p:nvSpPr>
          <p:spPr>
            <a:xfrm>
              <a:off x="5290985" y="1902828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5" name="Ovaal 164">
              <a:extLst>
                <a:ext uri="{FF2B5EF4-FFF2-40B4-BE49-F238E27FC236}">
                  <a16:creationId xmlns:a16="http://schemas.microsoft.com/office/drawing/2014/main" xmlns="" id="{B9C3F39A-096C-402B-B679-C41083E73C28}"/>
                </a:ext>
              </a:extLst>
            </p:cNvPr>
            <p:cNvSpPr/>
            <p:nvPr/>
          </p:nvSpPr>
          <p:spPr>
            <a:xfrm>
              <a:off x="5628508" y="1932945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6" name="Ovaal 165">
              <a:extLst>
                <a:ext uri="{FF2B5EF4-FFF2-40B4-BE49-F238E27FC236}">
                  <a16:creationId xmlns:a16="http://schemas.microsoft.com/office/drawing/2014/main" xmlns="" id="{C13BE73C-E304-4D66-8940-47854A182719}"/>
                </a:ext>
              </a:extLst>
            </p:cNvPr>
            <p:cNvSpPr/>
            <p:nvPr/>
          </p:nvSpPr>
          <p:spPr>
            <a:xfrm>
              <a:off x="5761022" y="1822727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7" name="Ovaal 166">
              <a:extLst>
                <a:ext uri="{FF2B5EF4-FFF2-40B4-BE49-F238E27FC236}">
                  <a16:creationId xmlns:a16="http://schemas.microsoft.com/office/drawing/2014/main" xmlns="" id="{0F979934-378C-42CC-B9DF-F1854A50DC18}"/>
                </a:ext>
              </a:extLst>
            </p:cNvPr>
            <p:cNvSpPr/>
            <p:nvPr/>
          </p:nvSpPr>
          <p:spPr>
            <a:xfrm>
              <a:off x="6859772" y="1700894"/>
              <a:ext cx="334978" cy="16244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8" name="Ovaal 167">
              <a:extLst>
                <a:ext uri="{FF2B5EF4-FFF2-40B4-BE49-F238E27FC236}">
                  <a16:creationId xmlns:a16="http://schemas.microsoft.com/office/drawing/2014/main" xmlns="" id="{57EC8A3F-09C7-4A2A-B433-A1FEB325D5E0}"/>
                </a:ext>
              </a:extLst>
            </p:cNvPr>
            <p:cNvSpPr/>
            <p:nvPr/>
          </p:nvSpPr>
          <p:spPr>
            <a:xfrm>
              <a:off x="6689738" y="1782116"/>
              <a:ext cx="334978" cy="16244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9" name="Ovaal 168">
              <a:extLst>
                <a:ext uri="{FF2B5EF4-FFF2-40B4-BE49-F238E27FC236}">
                  <a16:creationId xmlns:a16="http://schemas.microsoft.com/office/drawing/2014/main" xmlns="" id="{75E965EC-0217-4602-83E9-398579093295}"/>
                </a:ext>
              </a:extLst>
            </p:cNvPr>
            <p:cNvSpPr/>
            <p:nvPr/>
          </p:nvSpPr>
          <p:spPr>
            <a:xfrm>
              <a:off x="6961372" y="1741505"/>
              <a:ext cx="334978" cy="16244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0" name="Ovaal 169">
              <a:extLst>
                <a:ext uri="{FF2B5EF4-FFF2-40B4-BE49-F238E27FC236}">
                  <a16:creationId xmlns:a16="http://schemas.microsoft.com/office/drawing/2014/main" xmlns="" id="{49DF03FC-E215-49F0-9B5A-9CDB5AA46584}"/>
                </a:ext>
              </a:extLst>
            </p:cNvPr>
            <p:cNvSpPr/>
            <p:nvPr/>
          </p:nvSpPr>
          <p:spPr>
            <a:xfrm>
              <a:off x="6856526" y="1852844"/>
              <a:ext cx="334978" cy="16244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6" name="Ovaal 225">
              <a:extLst>
                <a:ext uri="{FF2B5EF4-FFF2-40B4-BE49-F238E27FC236}">
                  <a16:creationId xmlns:a16="http://schemas.microsoft.com/office/drawing/2014/main" xmlns="" id="{1E471E22-57DF-496D-8D95-C424CCB304F4}"/>
                </a:ext>
              </a:extLst>
            </p:cNvPr>
            <p:cNvSpPr/>
            <p:nvPr/>
          </p:nvSpPr>
          <p:spPr>
            <a:xfrm>
              <a:off x="6685791" y="1903949"/>
              <a:ext cx="334978" cy="16244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7" name="Ovaal 226">
              <a:extLst>
                <a:ext uri="{FF2B5EF4-FFF2-40B4-BE49-F238E27FC236}">
                  <a16:creationId xmlns:a16="http://schemas.microsoft.com/office/drawing/2014/main" xmlns="" id="{06FACB88-F623-4A78-8651-98116F8E2890}"/>
                </a:ext>
              </a:extLst>
            </p:cNvPr>
            <p:cNvSpPr/>
            <p:nvPr/>
          </p:nvSpPr>
          <p:spPr>
            <a:xfrm>
              <a:off x="7023314" y="1934066"/>
              <a:ext cx="334978" cy="16244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8" name="Ovaal 227">
              <a:extLst>
                <a:ext uri="{FF2B5EF4-FFF2-40B4-BE49-F238E27FC236}">
                  <a16:creationId xmlns:a16="http://schemas.microsoft.com/office/drawing/2014/main" xmlns="" id="{77FB68C5-61CD-410F-AC61-B13063F50F09}"/>
                </a:ext>
              </a:extLst>
            </p:cNvPr>
            <p:cNvSpPr/>
            <p:nvPr/>
          </p:nvSpPr>
          <p:spPr>
            <a:xfrm>
              <a:off x="7155828" y="1823848"/>
              <a:ext cx="334978" cy="16244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9" name="Ovaal 228">
              <a:extLst>
                <a:ext uri="{FF2B5EF4-FFF2-40B4-BE49-F238E27FC236}">
                  <a16:creationId xmlns:a16="http://schemas.microsoft.com/office/drawing/2014/main" xmlns="" id="{1D20D804-2EEB-4CD4-8914-03814C9129FD}"/>
                </a:ext>
              </a:extLst>
            </p:cNvPr>
            <p:cNvSpPr/>
            <p:nvPr/>
          </p:nvSpPr>
          <p:spPr>
            <a:xfrm>
              <a:off x="6135919" y="2461773"/>
              <a:ext cx="334978" cy="162444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0" name="Ovaal 229">
              <a:extLst>
                <a:ext uri="{FF2B5EF4-FFF2-40B4-BE49-F238E27FC236}">
                  <a16:creationId xmlns:a16="http://schemas.microsoft.com/office/drawing/2014/main" xmlns="" id="{3FE53DC1-2FDC-43AD-8501-6D0DCE41CE2F}"/>
                </a:ext>
              </a:extLst>
            </p:cNvPr>
            <p:cNvSpPr/>
            <p:nvPr/>
          </p:nvSpPr>
          <p:spPr>
            <a:xfrm>
              <a:off x="5965885" y="2542995"/>
              <a:ext cx="334978" cy="162444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1" name="Ovaal 230">
              <a:extLst>
                <a:ext uri="{FF2B5EF4-FFF2-40B4-BE49-F238E27FC236}">
                  <a16:creationId xmlns:a16="http://schemas.microsoft.com/office/drawing/2014/main" xmlns="" id="{07503CD8-2D15-4B16-B74F-9CBEEC4C3272}"/>
                </a:ext>
              </a:extLst>
            </p:cNvPr>
            <p:cNvSpPr/>
            <p:nvPr/>
          </p:nvSpPr>
          <p:spPr>
            <a:xfrm>
              <a:off x="6237519" y="2502384"/>
              <a:ext cx="334978" cy="162444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2" name="Ovaal 231">
              <a:extLst>
                <a:ext uri="{FF2B5EF4-FFF2-40B4-BE49-F238E27FC236}">
                  <a16:creationId xmlns:a16="http://schemas.microsoft.com/office/drawing/2014/main" xmlns="" id="{EEC49E00-DCCE-4F1B-A553-9BC6CCF66A07}"/>
                </a:ext>
              </a:extLst>
            </p:cNvPr>
            <p:cNvSpPr/>
            <p:nvPr/>
          </p:nvSpPr>
          <p:spPr>
            <a:xfrm>
              <a:off x="6132673" y="2613723"/>
              <a:ext cx="334978" cy="162444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3" name="Ovaal 232">
              <a:extLst>
                <a:ext uri="{FF2B5EF4-FFF2-40B4-BE49-F238E27FC236}">
                  <a16:creationId xmlns:a16="http://schemas.microsoft.com/office/drawing/2014/main" xmlns="" id="{DB51FB58-0132-4737-98C3-E208D63344BB}"/>
                </a:ext>
              </a:extLst>
            </p:cNvPr>
            <p:cNvSpPr/>
            <p:nvPr/>
          </p:nvSpPr>
          <p:spPr>
            <a:xfrm>
              <a:off x="5961938" y="2664828"/>
              <a:ext cx="334978" cy="162444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4" name="Ovaal 233">
              <a:extLst>
                <a:ext uri="{FF2B5EF4-FFF2-40B4-BE49-F238E27FC236}">
                  <a16:creationId xmlns:a16="http://schemas.microsoft.com/office/drawing/2014/main" xmlns="" id="{89B48B0B-758A-4C7B-8A21-DA1DF886E7E9}"/>
                </a:ext>
              </a:extLst>
            </p:cNvPr>
            <p:cNvSpPr/>
            <p:nvPr/>
          </p:nvSpPr>
          <p:spPr>
            <a:xfrm>
              <a:off x="6299461" y="2694945"/>
              <a:ext cx="334978" cy="162444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5" name="Ovaal 234">
              <a:extLst>
                <a:ext uri="{FF2B5EF4-FFF2-40B4-BE49-F238E27FC236}">
                  <a16:creationId xmlns:a16="http://schemas.microsoft.com/office/drawing/2014/main" xmlns="" id="{18EF33F9-6C7D-4B05-B4F4-1D7BD68C4D0D}"/>
                </a:ext>
              </a:extLst>
            </p:cNvPr>
            <p:cNvSpPr/>
            <p:nvPr/>
          </p:nvSpPr>
          <p:spPr>
            <a:xfrm>
              <a:off x="6431975" y="2584727"/>
              <a:ext cx="334978" cy="162444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6" name="Tekstvak 235">
              <a:extLst>
                <a:ext uri="{FF2B5EF4-FFF2-40B4-BE49-F238E27FC236}">
                  <a16:creationId xmlns:a16="http://schemas.microsoft.com/office/drawing/2014/main" xmlns="" id="{73A1AEA5-3754-47DA-9DFF-6DC0C3BBCA2E}"/>
                </a:ext>
              </a:extLst>
            </p:cNvPr>
            <p:cNvSpPr txBox="1"/>
            <p:nvPr/>
          </p:nvSpPr>
          <p:spPr>
            <a:xfrm>
              <a:off x="5257382" y="2116091"/>
              <a:ext cx="9179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Ingeteelde</a:t>
              </a:r>
              <a:r>
                <a:rPr lang="nl-NL" sz="1000" dirty="0">
                  <a:latin typeface="Arial" panose="020B0604020202020204" pitchFamily="34" charset="0"/>
                  <a:cs typeface="Arial" panose="020B0604020202020204" pitchFamily="34" charset="0"/>
                </a:rPr>
                <a:t> ouderlijn A</a:t>
              </a:r>
            </a:p>
          </p:txBody>
        </p:sp>
        <p:sp>
          <p:nvSpPr>
            <p:cNvPr id="237" name="Tekstvak 236">
              <a:extLst>
                <a:ext uri="{FF2B5EF4-FFF2-40B4-BE49-F238E27FC236}">
                  <a16:creationId xmlns:a16="http://schemas.microsoft.com/office/drawing/2014/main" xmlns="" id="{03132825-FE49-436D-BA04-793644D154B6}"/>
                </a:ext>
              </a:extLst>
            </p:cNvPr>
            <p:cNvSpPr txBox="1"/>
            <p:nvPr/>
          </p:nvSpPr>
          <p:spPr>
            <a:xfrm>
              <a:off x="6696847" y="2116091"/>
              <a:ext cx="9179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Integeteelde</a:t>
              </a:r>
              <a:r>
                <a:rPr lang="nl-NL" sz="1000" dirty="0">
                  <a:latin typeface="Arial" panose="020B0604020202020204" pitchFamily="34" charset="0"/>
                  <a:cs typeface="Arial" panose="020B0604020202020204" pitchFamily="34" charset="0"/>
                </a:rPr>
                <a:t> ouderlijn B</a:t>
              </a:r>
            </a:p>
          </p:txBody>
        </p:sp>
        <p:sp>
          <p:nvSpPr>
            <p:cNvPr id="238" name="Tekstvak 237">
              <a:extLst>
                <a:ext uri="{FF2B5EF4-FFF2-40B4-BE49-F238E27FC236}">
                  <a16:creationId xmlns:a16="http://schemas.microsoft.com/office/drawing/2014/main" xmlns="" id="{129D38B3-9E83-4C9F-A93B-64AF89B0C93D}"/>
                </a:ext>
              </a:extLst>
            </p:cNvPr>
            <p:cNvSpPr txBox="1"/>
            <p:nvPr/>
          </p:nvSpPr>
          <p:spPr>
            <a:xfrm>
              <a:off x="5972994" y="2908780"/>
              <a:ext cx="9179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dirty="0">
                  <a:latin typeface="Arial" panose="020B0604020202020204" pitchFamily="34" charset="0"/>
                  <a:cs typeface="Arial" panose="020B0604020202020204" pitchFamily="34" charset="0"/>
                </a:rPr>
                <a:t>F1-hybride</a:t>
              </a:r>
            </a:p>
          </p:txBody>
        </p:sp>
        <p:sp>
          <p:nvSpPr>
            <p:cNvPr id="239" name="Tekstvak 238">
              <a:extLst>
                <a:ext uri="{FF2B5EF4-FFF2-40B4-BE49-F238E27FC236}">
                  <a16:creationId xmlns:a16="http://schemas.microsoft.com/office/drawing/2014/main" xmlns="" id="{E45C4844-FC10-43F6-9652-1E0AE03DF402}"/>
                </a:ext>
              </a:extLst>
            </p:cNvPr>
            <p:cNvSpPr txBox="1"/>
            <p:nvPr/>
          </p:nvSpPr>
          <p:spPr>
            <a:xfrm>
              <a:off x="5986526" y="1540864"/>
              <a:ext cx="9179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dirty="0">
                  <a:latin typeface="Arial" panose="020B0604020202020204" pitchFamily="34" charset="0"/>
                  <a:cs typeface="Arial" panose="020B0604020202020204" pitchFamily="34" charset="0"/>
                </a:rPr>
                <a:t>Kruising</a:t>
              </a:r>
            </a:p>
          </p:txBody>
        </p:sp>
        <p:sp>
          <p:nvSpPr>
            <p:cNvPr id="240" name="Tekstvak 239">
              <a:extLst>
                <a:ext uri="{FF2B5EF4-FFF2-40B4-BE49-F238E27FC236}">
                  <a16:creationId xmlns:a16="http://schemas.microsoft.com/office/drawing/2014/main" xmlns="" id="{254F714F-7A56-4696-8A37-A98BD5330E49}"/>
                </a:ext>
              </a:extLst>
            </p:cNvPr>
            <p:cNvSpPr txBox="1"/>
            <p:nvPr/>
          </p:nvSpPr>
          <p:spPr>
            <a:xfrm>
              <a:off x="5518342" y="3941690"/>
              <a:ext cx="18399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dirty="0">
                  <a:latin typeface="Arial" panose="020B0604020202020204" pitchFamily="34" charset="0"/>
                  <a:cs typeface="Arial" panose="020B0604020202020204" pitchFamily="34" charset="0"/>
                </a:rPr>
                <a:t>Nakomelingen van een F1-hybride</a:t>
              </a:r>
            </a:p>
          </p:txBody>
        </p:sp>
        <p:sp>
          <p:nvSpPr>
            <p:cNvPr id="241" name="Tekstvak 240">
              <a:extLst>
                <a:ext uri="{FF2B5EF4-FFF2-40B4-BE49-F238E27FC236}">
                  <a16:creationId xmlns:a16="http://schemas.microsoft.com/office/drawing/2014/main" xmlns="" id="{07D5C2E6-8ABE-4E62-8FDF-D5E69256C9F4}"/>
                </a:ext>
              </a:extLst>
            </p:cNvPr>
            <p:cNvSpPr txBox="1"/>
            <p:nvPr/>
          </p:nvSpPr>
          <p:spPr>
            <a:xfrm>
              <a:off x="5436713" y="881000"/>
              <a:ext cx="1955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dirty="0">
                  <a:latin typeface="Arial" panose="020B0604020202020204" pitchFamily="34" charset="0"/>
                  <a:cs typeface="Arial" panose="020B0604020202020204" pitchFamily="34" charset="0"/>
                </a:rPr>
                <a:t>F1-hybride veredeling</a:t>
              </a:r>
            </a:p>
          </p:txBody>
        </p:sp>
        <p:sp>
          <p:nvSpPr>
            <p:cNvPr id="242" name="Tekstvak 241">
              <a:extLst>
                <a:ext uri="{FF2B5EF4-FFF2-40B4-BE49-F238E27FC236}">
                  <a16:creationId xmlns:a16="http://schemas.microsoft.com/office/drawing/2014/main" xmlns="" id="{C4E71AB0-9278-409A-8F6E-A9E95D7271C9}"/>
                </a:ext>
              </a:extLst>
            </p:cNvPr>
            <p:cNvSpPr txBox="1"/>
            <p:nvPr/>
          </p:nvSpPr>
          <p:spPr>
            <a:xfrm>
              <a:off x="6164439" y="1787085"/>
              <a:ext cx="367658" cy="245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0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43" name="Rechthoek 242">
              <a:extLst>
                <a:ext uri="{FF2B5EF4-FFF2-40B4-BE49-F238E27FC236}">
                  <a16:creationId xmlns:a16="http://schemas.microsoft.com/office/drawing/2014/main" xmlns="" id="{29A17097-1026-407B-87F7-CA7035E2FF60}"/>
                </a:ext>
              </a:extLst>
            </p:cNvPr>
            <p:cNvSpPr/>
            <p:nvPr/>
          </p:nvSpPr>
          <p:spPr>
            <a:xfrm>
              <a:off x="5170311" y="1204106"/>
              <a:ext cx="2444498" cy="4462916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4" name="Ovaal 243">
              <a:extLst>
                <a:ext uri="{FF2B5EF4-FFF2-40B4-BE49-F238E27FC236}">
                  <a16:creationId xmlns:a16="http://schemas.microsoft.com/office/drawing/2014/main" xmlns="" id="{A546FE95-F96D-4901-8CE2-C3AE251C4278}"/>
                </a:ext>
              </a:extLst>
            </p:cNvPr>
            <p:cNvSpPr/>
            <p:nvPr/>
          </p:nvSpPr>
          <p:spPr>
            <a:xfrm>
              <a:off x="5392558" y="3248097"/>
              <a:ext cx="378499" cy="17194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5" name="Ovaal 244">
              <a:extLst>
                <a:ext uri="{FF2B5EF4-FFF2-40B4-BE49-F238E27FC236}">
                  <a16:creationId xmlns:a16="http://schemas.microsoft.com/office/drawing/2014/main" xmlns="" id="{22A96867-1BFC-4349-8961-133564FA0F7D}"/>
                </a:ext>
              </a:extLst>
            </p:cNvPr>
            <p:cNvSpPr/>
            <p:nvPr/>
          </p:nvSpPr>
          <p:spPr>
            <a:xfrm>
              <a:off x="5436713" y="3508919"/>
              <a:ext cx="378499" cy="171947"/>
            </a:xfrm>
            <a:prstGeom prst="ellipse">
              <a:avLst/>
            </a:prstGeom>
            <a:solidFill>
              <a:srgbClr val="CC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6" name="Ovaal 245">
              <a:extLst>
                <a:ext uri="{FF2B5EF4-FFF2-40B4-BE49-F238E27FC236}">
                  <a16:creationId xmlns:a16="http://schemas.microsoft.com/office/drawing/2014/main" xmlns="" id="{D406B251-5064-4D71-8DC7-E5B52EA49B3B}"/>
                </a:ext>
              </a:extLst>
            </p:cNvPr>
            <p:cNvSpPr/>
            <p:nvPr/>
          </p:nvSpPr>
          <p:spPr>
            <a:xfrm>
              <a:off x="5872153" y="3315656"/>
              <a:ext cx="378499" cy="17194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7" name="Ovaal 246">
              <a:extLst>
                <a:ext uri="{FF2B5EF4-FFF2-40B4-BE49-F238E27FC236}">
                  <a16:creationId xmlns:a16="http://schemas.microsoft.com/office/drawing/2014/main" xmlns="" id="{84B0FD0A-4195-49D7-BBA5-033F1887208C}"/>
                </a:ext>
              </a:extLst>
            </p:cNvPr>
            <p:cNvSpPr/>
            <p:nvPr/>
          </p:nvSpPr>
          <p:spPr>
            <a:xfrm>
              <a:off x="6302968" y="3230254"/>
              <a:ext cx="378499" cy="17194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8" name="Ovaal 247">
              <a:extLst>
                <a:ext uri="{FF2B5EF4-FFF2-40B4-BE49-F238E27FC236}">
                  <a16:creationId xmlns:a16="http://schemas.microsoft.com/office/drawing/2014/main" xmlns="" id="{12A0C14A-4D0C-4ADE-86F8-982C425D15DB}"/>
                </a:ext>
              </a:extLst>
            </p:cNvPr>
            <p:cNvSpPr/>
            <p:nvPr/>
          </p:nvSpPr>
          <p:spPr>
            <a:xfrm>
              <a:off x="6803551" y="3327513"/>
              <a:ext cx="378499" cy="171947"/>
            </a:xfrm>
            <a:prstGeom prst="ellipse">
              <a:avLst/>
            </a:prstGeom>
            <a:solidFill>
              <a:srgbClr val="A040B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9" name="Ovaal 248">
              <a:extLst>
                <a:ext uri="{FF2B5EF4-FFF2-40B4-BE49-F238E27FC236}">
                  <a16:creationId xmlns:a16="http://schemas.microsoft.com/office/drawing/2014/main" xmlns="" id="{1B66AD67-56FF-46ED-A5CB-46F27405ED15}"/>
                </a:ext>
              </a:extLst>
            </p:cNvPr>
            <p:cNvSpPr/>
            <p:nvPr/>
          </p:nvSpPr>
          <p:spPr>
            <a:xfrm>
              <a:off x="5951576" y="3572871"/>
              <a:ext cx="378499" cy="167946"/>
            </a:xfrm>
            <a:prstGeom prst="ellipse">
              <a:avLst/>
            </a:prstGeom>
            <a:solidFill>
              <a:srgbClr val="FF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0" name="Ovaal 249">
              <a:extLst>
                <a:ext uri="{FF2B5EF4-FFF2-40B4-BE49-F238E27FC236}">
                  <a16:creationId xmlns:a16="http://schemas.microsoft.com/office/drawing/2014/main" xmlns="" id="{F6CBD14C-2F19-4252-A4D0-56697488F77D}"/>
                </a:ext>
              </a:extLst>
            </p:cNvPr>
            <p:cNvSpPr/>
            <p:nvPr/>
          </p:nvSpPr>
          <p:spPr>
            <a:xfrm>
              <a:off x="6434889" y="3428186"/>
              <a:ext cx="378499" cy="17194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1" name="Ovaal 250">
              <a:extLst>
                <a:ext uri="{FF2B5EF4-FFF2-40B4-BE49-F238E27FC236}">
                  <a16:creationId xmlns:a16="http://schemas.microsoft.com/office/drawing/2014/main" xmlns="" id="{C2A09691-0262-497C-BC2C-46B911E03D69}"/>
                </a:ext>
              </a:extLst>
            </p:cNvPr>
            <p:cNvSpPr/>
            <p:nvPr/>
          </p:nvSpPr>
          <p:spPr>
            <a:xfrm>
              <a:off x="6945038" y="3536045"/>
              <a:ext cx="378499" cy="171947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52" name="Groep 251">
            <a:extLst>
              <a:ext uri="{FF2B5EF4-FFF2-40B4-BE49-F238E27FC236}">
                <a16:creationId xmlns:a16="http://schemas.microsoft.com/office/drawing/2014/main" xmlns="" id="{880521E7-08C2-4120-8F85-B1B3CF2F7593}"/>
              </a:ext>
            </a:extLst>
          </p:cNvPr>
          <p:cNvGrpSpPr/>
          <p:nvPr/>
        </p:nvGrpSpPr>
        <p:grpSpPr>
          <a:xfrm>
            <a:off x="9639683" y="2185203"/>
            <a:ext cx="2561130" cy="4017960"/>
            <a:chOff x="5170311" y="497596"/>
            <a:chExt cx="2561130" cy="4017960"/>
          </a:xfrm>
        </p:grpSpPr>
        <p:sp>
          <p:nvSpPr>
            <p:cNvPr id="253" name="Ovaal 252">
              <a:extLst>
                <a:ext uri="{FF2B5EF4-FFF2-40B4-BE49-F238E27FC236}">
                  <a16:creationId xmlns:a16="http://schemas.microsoft.com/office/drawing/2014/main" xmlns="" id="{6364BA99-4652-4501-BFB7-9C1AA6A4E28B}"/>
                </a:ext>
              </a:extLst>
            </p:cNvPr>
            <p:cNvSpPr/>
            <p:nvPr/>
          </p:nvSpPr>
          <p:spPr>
            <a:xfrm>
              <a:off x="5464966" y="1699773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4" name="Ovaal 253">
              <a:extLst>
                <a:ext uri="{FF2B5EF4-FFF2-40B4-BE49-F238E27FC236}">
                  <a16:creationId xmlns:a16="http://schemas.microsoft.com/office/drawing/2014/main" xmlns="" id="{FDF8D580-5CCA-43C5-8A9F-29E257C7B82A}"/>
                </a:ext>
              </a:extLst>
            </p:cNvPr>
            <p:cNvSpPr/>
            <p:nvPr/>
          </p:nvSpPr>
          <p:spPr>
            <a:xfrm>
              <a:off x="5294932" y="1780995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5" name="Ovaal 254">
              <a:extLst>
                <a:ext uri="{FF2B5EF4-FFF2-40B4-BE49-F238E27FC236}">
                  <a16:creationId xmlns:a16="http://schemas.microsoft.com/office/drawing/2014/main" xmlns="" id="{272E0A5A-F145-4D04-A13B-D8AF3D602AAE}"/>
                </a:ext>
              </a:extLst>
            </p:cNvPr>
            <p:cNvSpPr/>
            <p:nvPr/>
          </p:nvSpPr>
          <p:spPr>
            <a:xfrm>
              <a:off x="5566566" y="1740384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6" name="Ovaal 255">
              <a:extLst>
                <a:ext uri="{FF2B5EF4-FFF2-40B4-BE49-F238E27FC236}">
                  <a16:creationId xmlns:a16="http://schemas.microsoft.com/office/drawing/2014/main" xmlns="" id="{149F4CCD-F72F-47D4-9F43-FB4712DD7968}"/>
                </a:ext>
              </a:extLst>
            </p:cNvPr>
            <p:cNvSpPr/>
            <p:nvPr/>
          </p:nvSpPr>
          <p:spPr>
            <a:xfrm>
              <a:off x="5461720" y="1851723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7" name="Ovaal 256">
              <a:extLst>
                <a:ext uri="{FF2B5EF4-FFF2-40B4-BE49-F238E27FC236}">
                  <a16:creationId xmlns:a16="http://schemas.microsoft.com/office/drawing/2014/main" xmlns="" id="{EA7C9F88-0EAF-42AD-A892-6A9341A43EA7}"/>
                </a:ext>
              </a:extLst>
            </p:cNvPr>
            <p:cNvSpPr/>
            <p:nvPr/>
          </p:nvSpPr>
          <p:spPr>
            <a:xfrm>
              <a:off x="5290985" y="1902828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8" name="Ovaal 257">
              <a:extLst>
                <a:ext uri="{FF2B5EF4-FFF2-40B4-BE49-F238E27FC236}">
                  <a16:creationId xmlns:a16="http://schemas.microsoft.com/office/drawing/2014/main" xmlns="" id="{C4042177-9B3E-456F-A5E2-BFF21E1D5C57}"/>
                </a:ext>
              </a:extLst>
            </p:cNvPr>
            <p:cNvSpPr/>
            <p:nvPr/>
          </p:nvSpPr>
          <p:spPr>
            <a:xfrm>
              <a:off x="5628508" y="1932945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9" name="Ovaal 258">
              <a:extLst>
                <a:ext uri="{FF2B5EF4-FFF2-40B4-BE49-F238E27FC236}">
                  <a16:creationId xmlns:a16="http://schemas.microsoft.com/office/drawing/2014/main" xmlns="" id="{4F46D871-A405-4009-BD90-EAF4775434D5}"/>
                </a:ext>
              </a:extLst>
            </p:cNvPr>
            <p:cNvSpPr/>
            <p:nvPr/>
          </p:nvSpPr>
          <p:spPr>
            <a:xfrm>
              <a:off x="5761022" y="1822727"/>
              <a:ext cx="334978" cy="162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0" name="Ovaal 259">
              <a:extLst>
                <a:ext uri="{FF2B5EF4-FFF2-40B4-BE49-F238E27FC236}">
                  <a16:creationId xmlns:a16="http://schemas.microsoft.com/office/drawing/2014/main" xmlns="" id="{D4E51557-C71B-466B-9200-ADC4CD987FA7}"/>
                </a:ext>
              </a:extLst>
            </p:cNvPr>
            <p:cNvSpPr/>
            <p:nvPr/>
          </p:nvSpPr>
          <p:spPr>
            <a:xfrm>
              <a:off x="6859772" y="1700894"/>
              <a:ext cx="334978" cy="16244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1" name="Ovaal 260">
              <a:extLst>
                <a:ext uri="{FF2B5EF4-FFF2-40B4-BE49-F238E27FC236}">
                  <a16:creationId xmlns:a16="http://schemas.microsoft.com/office/drawing/2014/main" xmlns="" id="{1C01E890-E70A-4FE5-86E2-D7FCC227EEED}"/>
                </a:ext>
              </a:extLst>
            </p:cNvPr>
            <p:cNvSpPr/>
            <p:nvPr/>
          </p:nvSpPr>
          <p:spPr>
            <a:xfrm>
              <a:off x="6689738" y="1782116"/>
              <a:ext cx="334978" cy="16244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2" name="Ovaal 261">
              <a:extLst>
                <a:ext uri="{FF2B5EF4-FFF2-40B4-BE49-F238E27FC236}">
                  <a16:creationId xmlns:a16="http://schemas.microsoft.com/office/drawing/2014/main" xmlns="" id="{54B9858B-8A83-4900-A908-F3CDBD26DA19}"/>
                </a:ext>
              </a:extLst>
            </p:cNvPr>
            <p:cNvSpPr/>
            <p:nvPr/>
          </p:nvSpPr>
          <p:spPr>
            <a:xfrm>
              <a:off x="6961372" y="1741505"/>
              <a:ext cx="334978" cy="16244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3" name="Ovaal 262">
              <a:extLst>
                <a:ext uri="{FF2B5EF4-FFF2-40B4-BE49-F238E27FC236}">
                  <a16:creationId xmlns:a16="http://schemas.microsoft.com/office/drawing/2014/main" xmlns="" id="{1EC7D3F9-F350-45DA-B556-AB0DBFB58978}"/>
                </a:ext>
              </a:extLst>
            </p:cNvPr>
            <p:cNvSpPr/>
            <p:nvPr/>
          </p:nvSpPr>
          <p:spPr>
            <a:xfrm>
              <a:off x="6856526" y="1852844"/>
              <a:ext cx="334978" cy="16244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4" name="Ovaal 263">
              <a:extLst>
                <a:ext uri="{FF2B5EF4-FFF2-40B4-BE49-F238E27FC236}">
                  <a16:creationId xmlns:a16="http://schemas.microsoft.com/office/drawing/2014/main" xmlns="" id="{63502702-83C7-4F39-85B6-EC983BC9FA5A}"/>
                </a:ext>
              </a:extLst>
            </p:cNvPr>
            <p:cNvSpPr/>
            <p:nvPr/>
          </p:nvSpPr>
          <p:spPr>
            <a:xfrm>
              <a:off x="6685791" y="1903949"/>
              <a:ext cx="334978" cy="16244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5" name="Ovaal 264">
              <a:extLst>
                <a:ext uri="{FF2B5EF4-FFF2-40B4-BE49-F238E27FC236}">
                  <a16:creationId xmlns:a16="http://schemas.microsoft.com/office/drawing/2014/main" xmlns="" id="{B2C04886-1C58-4149-BF6B-58B6A3527B57}"/>
                </a:ext>
              </a:extLst>
            </p:cNvPr>
            <p:cNvSpPr/>
            <p:nvPr/>
          </p:nvSpPr>
          <p:spPr>
            <a:xfrm>
              <a:off x="7023314" y="1934066"/>
              <a:ext cx="334978" cy="16244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6" name="Ovaal 265">
              <a:extLst>
                <a:ext uri="{FF2B5EF4-FFF2-40B4-BE49-F238E27FC236}">
                  <a16:creationId xmlns:a16="http://schemas.microsoft.com/office/drawing/2014/main" xmlns="" id="{802AC089-DDE1-4D4D-B6C4-7921995EC70E}"/>
                </a:ext>
              </a:extLst>
            </p:cNvPr>
            <p:cNvSpPr/>
            <p:nvPr/>
          </p:nvSpPr>
          <p:spPr>
            <a:xfrm>
              <a:off x="7155828" y="1823848"/>
              <a:ext cx="334978" cy="16244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7" name="Ovaal 266">
              <a:extLst>
                <a:ext uri="{FF2B5EF4-FFF2-40B4-BE49-F238E27FC236}">
                  <a16:creationId xmlns:a16="http://schemas.microsoft.com/office/drawing/2014/main" xmlns="" id="{81FAF9F7-1067-4AF1-85DC-09C2195387FD}"/>
                </a:ext>
              </a:extLst>
            </p:cNvPr>
            <p:cNvSpPr/>
            <p:nvPr/>
          </p:nvSpPr>
          <p:spPr>
            <a:xfrm>
              <a:off x="6135919" y="2461773"/>
              <a:ext cx="334978" cy="162444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8" name="Ovaal 267">
              <a:extLst>
                <a:ext uri="{FF2B5EF4-FFF2-40B4-BE49-F238E27FC236}">
                  <a16:creationId xmlns:a16="http://schemas.microsoft.com/office/drawing/2014/main" xmlns="" id="{15E8A05A-F628-4F15-B473-5D473C0F5D9C}"/>
                </a:ext>
              </a:extLst>
            </p:cNvPr>
            <p:cNvSpPr/>
            <p:nvPr/>
          </p:nvSpPr>
          <p:spPr>
            <a:xfrm>
              <a:off x="5965885" y="2542995"/>
              <a:ext cx="334978" cy="162444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9" name="Ovaal 268">
              <a:extLst>
                <a:ext uri="{FF2B5EF4-FFF2-40B4-BE49-F238E27FC236}">
                  <a16:creationId xmlns:a16="http://schemas.microsoft.com/office/drawing/2014/main" xmlns="" id="{44AC6D4C-977B-44DB-8B94-A3DE10B28A59}"/>
                </a:ext>
              </a:extLst>
            </p:cNvPr>
            <p:cNvSpPr/>
            <p:nvPr/>
          </p:nvSpPr>
          <p:spPr>
            <a:xfrm>
              <a:off x="6237519" y="2502384"/>
              <a:ext cx="334978" cy="162444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0" name="Ovaal 269">
              <a:extLst>
                <a:ext uri="{FF2B5EF4-FFF2-40B4-BE49-F238E27FC236}">
                  <a16:creationId xmlns:a16="http://schemas.microsoft.com/office/drawing/2014/main" xmlns="" id="{3515CA50-1BBD-469F-A055-90085040D372}"/>
                </a:ext>
              </a:extLst>
            </p:cNvPr>
            <p:cNvSpPr/>
            <p:nvPr/>
          </p:nvSpPr>
          <p:spPr>
            <a:xfrm>
              <a:off x="6132673" y="2613723"/>
              <a:ext cx="334978" cy="162444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1" name="Ovaal 270">
              <a:extLst>
                <a:ext uri="{FF2B5EF4-FFF2-40B4-BE49-F238E27FC236}">
                  <a16:creationId xmlns:a16="http://schemas.microsoft.com/office/drawing/2014/main" xmlns="" id="{9122AD08-0759-406E-905E-7C830531220C}"/>
                </a:ext>
              </a:extLst>
            </p:cNvPr>
            <p:cNvSpPr/>
            <p:nvPr/>
          </p:nvSpPr>
          <p:spPr>
            <a:xfrm>
              <a:off x="5961938" y="2664828"/>
              <a:ext cx="334978" cy="162444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2" name="Ovaal 271">
              <a:extLst>
                <a:ext uri="{FF2B5EF4-FFF2-40B4-BE49-F238E27FC236}">
                  <a16:creationId xmlns:a16="http://schemas.microsoft.com/office/drawing/2014/main" xmlns="" id="{3AB34B57-F4DC-44A0-A34C-6E0B720A83C5}"/>
                </a:ext>
              </a:extLst>
            </p:cNvPr>
            <p:cNvSpPr/>
            <p:nvPr/>
          </p:nvSpPr>
          <p:spPr>
            <a:xfrm>
              <a:off x="6299461" y="2694945"/>
              <a:ext cx="334978" cy="162444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3" name="Ovaal 272">
              <a:extLst>
                <a:ext uri="{FF2B5EF4-FFF2-40B4-BE49-F238E27FC236}">
                  <a16:creationId xmlns:a16="http://schemas.microsoft.com/office/drawing/2014/main" xmlns="" id="{10A901E2-9A28-4EA3-A4BB-47B87792695D}"/>
                </a:ext>
              </a:extLst>
            </p:cNvPr>
            <p:cNvSpPr/>
            <p:nvPr/>
          </p:nvSpPr>
          <p:spPr>
            <a:xfrm>
              <a:off x="6431975" y="2584727"/>
              <a:ext cx="334978" cy="162444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4" name="Tekstvak 273">
              <a:extLst>
                <a:ext uri="{FF2B5EF4-FFF2-40B4-BE49-F238E27FC236}">
                  <a16:creationId xmlns:a16="http://schemas.microsoft.com/office/drawing/2014/main" xmlns="" id="{CC33014B-B5A7-4ECC-9514-9C1F74E7F951}"/>
                </a:ext>
              </a:extLst>
            </p:cNvPr>
            <p:cNvSpPr txBox="1"/>
            <p:nvPr/>
          </p:nvSpPr>
          <p:spPr>
            <a:xfrm>
              <a:off x="5257382" y="2116091"/>
              <a:ext cx="9179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Ingeteelde</a:t>
              </a:r>
              <a:r>
                <a:rPr lang="nl-NL" sz="1000" dirty="0">
                  <a:latin typeface="Arial" panose="020B0604020202020204" pitchFamily="34" charset="0"/>
                  <a:cs typeface="Arial" panose="020B0604020202020204" pitchFamily="34" charset="0"/>
                </a:rPr>
                <a:t> ouderlijn A</a:t>
              </a:r>
            </a:p>
          </p:txBody>
        </p:sp>
        <p:sp>
          <p:nvSpPr>
            <p:cNvPr id="275" name="Tekstvak 274">
              <a:extLst>
                <a:ext uri="{FF2B5EF4-FFF2-40B4-BE49-F238E27FC236}">
                  <a16:creationId xmlns:a16="http://schemas.microsoft.com/office/drawing/2014/main" xmlns="" id="{860EEAF6-430C-48CA-8791-DDE6A82B2E7A}"/>
                </a:ext>
              </a:extLst>
            </p:cNvPr>
            <p:cNvSpPr txBox="1"/>
            <p:nvPr/>
          </p:nvSpPr>
          <p:spPr>
            <a:xfrm>
              <a:off x="6696847" y="2116091"/>
              <a:ext cx="9179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Integeteelde</a:t>
              </a:r>
              <a:r>
                <a:rPr lang="nl-NL" sz="1000" dirty="0">
                  <a:latin typeface="Arial" panose="020B0604020202020204" pitchFamily="34" charset="0"/>
                  <a:cs typeface="Arial" panose="020B0604020202020204" pitchFamily="34" charset="0"/>
                </a:rPr>
                <a:t> ouderlijn B</a:t>
              </a:r>
            </a:p>
          </p:txBody>
        </p:sp>
        <p:sp>
          <p:nvSpPr>
            <p:cNvPr id="276" name="Tekstvak 275">
              <a:extLst>
                <a:ext uri="{FF2B5EF4-FFF2-40B4-BE49-F238E27FC236}">
                  <a16:creationId xmlns:a16="http://schemas.microsoft.com/office/drawing/2014/main" xmlns="" id="{50C173E9-32E6-4375-8B9B-C7EDE0620291}"/>
                </a:ext>
              </a:extLst>
            </p:cNvPr>
            <p:cNvSpPr txBox="1"/>
            <p:nvPr/>
          </p:nvSpPr>
          <p:spPr>
            <a:xfrm>
              <a:off x="5972994" y="2908780"/>
              <a:ext cx="9179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dirty="0">
                  <a:latin typeface="Arial" panose="020B0604020202020204" pitchFamily="34" charset="0"/>
                  <a:cs typeface="Arial" panose="020B0604020202020204" pitchFamily="34" charset="0"/>
                </a:rPr>
                <a:t>F1-hybride</a:t>
              </a:r>
            </a:p>
          </p:txBody>
        </p:sp>
        <p:sp>
          <p:nvSpPr>
            <p:cNvPr id="277" name="Tekstvak 276">
              <a:extLst>
                <a:ext uri="{FF2B5EF4-FFF2-40B4-BE49-F238E27FC236}">
                  <a16:creationId xmlns:a16="http://schemas.microsoft.com/office/drawing/2014/main" xmlns="" id="{731014F2-DFFB-4A08-B19F-D0BE90EF4A0B}"/>
                </a:ext>
              </a:extLst>
            </p:cNvPr>
            <p:cNvSpPr txBox="1"/>
            <p:nvPr/>
          </p:nvSpPr>
          <p:spPr>
            <a:xfrm>
              <a:off x="6013774" y="1655296"/>
              <a:ext cx="9179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dirty="0">
                  <a:latin typeface="Arial" panose="020B0604020202020204" pitchFamily="34" charset="0"/>
                  <a:cs typeface="Arial" panose="020B0604020202020204" pitchFamily="34" charset="0"/>
                </a:rPr>
                <a:t>Kruising</a:t>
              </a:r>
            </a:p>
          </p:txBody>
        </p:sp>
        <p:sp>
          <p:nvSpPr>
            <p:cNvPr id="278" name="Tekstvak 277">
              <a:extLst>
                <a:ext uri="{FF2B5EF4-FFF2-40B4-BE49-F238E27FC236}">
                  <a16:creationId xmlns:a16="http://schemas.microsoft.com/office/drawing/2014/main" xmlns="" id="{8DFE8A91-2D45-4E15-AC96-22ADF9F15621}"/>
                </a:ext>
              </a:extLst>
            </p:cNvPr>
            <p:cNvSpPr txBox="1"/>
            <p:nvPr/>
          </p:nvSpPr>
          <p:spPr>
            <a:xfrm>
              <a:off x="5518342" y="3941690"/>
              <a:ext cx="18399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dirty="0">
                  <a:latin typeface="Arial" panose="020B0604020202020204" pitchFamily="34" charset="0"/>
                  <a:cs typeface="Arial" panose="020B0604020202020204" pitchFamily="34" charset="0"/>
                </a:rPr>
                <a:t>Geen nakomelingen van een F1-hybride</a:t>
              </a:r>
            </a:p>
          </p:txBody>
        </p:sp>
        <p:cxnSp>
          <p:nvCxnSpPr>
            <p:cNvPr id="279" name="Rechte verbindingslijn 278">
              <a:extLst>
                <a:ext uri="{FF2B5EF4-FFF2-40B4-BE49-F238E27FC236}">
                  <a16:creationId xmlns:a16="http://schemas.microsoft.com/office/drawing/2014/main" xmlns="" id="{D9EF2AED-28F9-49F5-80F0-2DEF662038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23516" y="3345606"/>
              <a:ext cx="1297253" cy="43069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Rechte verbindingslijn 279">
              <a:extLst>
                <a:ext uri="{FF2B5EF4-FFF2-40B4-BE49-F238E27FC236}">
                  <a16:creationId xmlns:a16="http://schemas.microsoft.com/office/drawing/2014/main" xmlns="" id="{74BD9540-52B5-4095-BEC3-02FE5E9D9D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95998" y="3360925"/>
              <a:ext cx="1322324" cy="41537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1" name="Tekstvak 280">
              <a:extLst>
                <a:ext uri="{FF2B5EF4-FFF2-40B4-BE49-F238E27FC236}">
                  <a16:creationId xmlns:a16="http://schemas.microsoft.com/office/drawing/2014/main" xmlns="" id="{12DA5EEF-878F-4627-8C43-673FB964FFF6}"/>
                </a:ext>
              </a:extLst>
            </p:cNvPr>
            <p:cNvSpPr txBox="1"/>
            <p:nvPr/>
          </p:nvSpPr>
          <p:spPr>
            <a:xfrm>
              <a:off x="5519335" y="497596"/>
              <a:ext cx="221210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latin typeface="Arial" panose="020B0604020202020204" pitchFamily="34" charset="0"/>
                  <a:cs typeface="Arial" panose="020B0604020202020204" pitchFamily="34" charset="0"/>
                </a:rPr>
                <a:t>F1-hybride met CMS </a:t>
              </a:r>
            </a:p>
            <a:p>
              <a:r>
                <a:rPr lang="nl-NL" sz="1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nl-NL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mannelijke </a:t>
              </a:r>
              <a:r>
                <a:rPr lang="nl-NL" sz="1400" dirty="0">
                  <a:latin typeface="Arial" panose="020B0604020202020204" pitchFamily="34" charset="0"/>
                  <a:cs typeface="Arial" panose="020B0604020202020204" pitchFamily="34" charset="0"/>
                </a:rPr>
                <a:t>steriliteit,</a:t>
              </a:r>
            </a:p>
            <a:p>
              <a:r>
                <a:rPr lang="nl-NL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o.a. in </a:t>
              </a:r>
              <a:r>
                <a:rPr lang="nl-NL" sz="1400" dirty="0">
                  <a:latin typeface="Arial" panose="020B0604020202020204" pitchFamily="34" charset="0"/>
                  <a:cs typeface="Arial" panose="020B0604020202020204" pitchFamily="34" charset="0"/>
                </a:rPr>
                <a:t>kool / witlof)</a:t>
              </a:r>
            </a:p>
          </p:txBody>
        </p:sp>
        <p:sp>
          <p:nvSpPr>
            <p:cNvPr id="282" name="Tekstvak 281">
              <a:extLst>
                <a:ext uri="{FF2B5EF4-FFF2-40B4-BE49-F238E27FC236}">
                  <a16:creationId xmlns:a16="http://schemas.microsoft.com/office/drawing/2014/main" xmlns="" id="{A5EB5C6D-935C-4006-9ED3-80EC4486194C}"/>
                </a:ext>
              </a:extLst>
            </p:cNvPr>
            <p:cNvSpPr txBox="1"/>
            <p:nvPr/>
          </p:nvSpPr>
          <p:spPr>
            <a:xfrm>
              <a:off x="6164439" y="1787085"/>
              <a:ext cx="367658" cy="245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0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83" name="Rechthoek 282">
              <a:extLst>
                <a:ext uri="{FF2B5EF4-FFF2-40B4-BE49-F238E27FC236}">
                  <a16:creationId xmlns:a16="http://schemas.microsoft.com/office/drawing/2014/main" xmlns="" id="{B834D399-B3E3-49EA-901F-5886B5CC5BC6}"/>
                </a:ext>
              </a:extLst>
            </p:cNvPr>
            <p:cNvSpPr/>
            <p:nvPr/>
          </p:nvSpPr>
          <p:spPr>
            <a:xfrm>
              <a:off x="5170311" y="1204106"/>
              <a:ext cx="2444498" cy="3311450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21" name="Tekstvak 6">
            <a:extLst>
              <a:ext uri="{FF2B5EF4-FFF2-40B4-BE49-F238E27FC236}">
                <a16:creationId xmlns:a16="http://schemas.microsoft.com/office/drawing/2014/main" xmlns="" id="{9F7AFB24-5C8B-42D4-A6FB-8486E04EB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5957" y="5257379"/>
            <a:ext cx="7486043" cy="1323439"/>
          </a:xfrm>
          <a:prstGeom prst="rect">
            <a:avLst/>
          </a:prstGeom>
          <a:solidFill>
            <a:srgbClr val="FFC000">
              <a:alpha val="27059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dirty="0">
                <a:latin typeface="ClearGothic Serial Light" panose="02000000000000000000" pitchFamily="2" charset="0"/>
              </a:rPr>
              <a:t>Patenteren</a:t>
            </a:r>
          </a:p>
          <a:p>
            <a:pPr eaLnBrk="1" hangingPunct="1"/>
            <a:endParaRPr lang="nl-NL" altLang="nl-NL" dirty="0">
              <a:latin typeface="ClearGothic Serial Light" panose="02000000000000000000" pitchFamily="2" charset="0"/>
            </a:endParaRPr>
          </a:p>
          <a:p>
            <a:pPr eaLnBrk="1" hangingPunct="1"/>
            <a:r>
              <a:rPr lang="nl-NL" altLang="nl-NL" dirty="0">
                <a:latin typeface="ClearGothic Serial Light" panose="02000000000000000000" pitchFamily="2" charset="0"/>
              </a:rPr>
              <a:t>                      		Biotechnologie</a:t>
            </a:r>
          </a:p>
          <a:p>
            <a:pPr eaLnBrk="1" hangingPunct="1"/>
            <a:r>
              <a:rPr lang="nl-NL" altLang="nl-NL" dirty="0">
                <a:latin typeface="ClearGothic Serial Light" panose="02000000000000000000" pitchFamily="2" charset="0"/>
              </a:rPr>
              <a:t>					</a:t>
            </a:r>
          </a:p>
          <a:p>
            <a:pPr eaLnBrk="1" hangingPunct="1"/>
            <a:r>
              <a:rPr lang="nl-NL" altLang="nl-NL" dirty="0">
                <a:latin typeface="ClearGothic Serial Light" panose="02000000000000000000" pitchFamily="2" charset="0"/>
              </a:rPr>
              <a:t>					        Ingrepen op celniveau</a:t>
            </a:r>
          </a:p>
        </p:txBody>
      </p:sp>
      <p:sp>
        <p:nvSpPr>
          <p:cNvPr id="222" name="Rechthoek 221">
            <a:extLst>
              <a:ext uri="{FF2B5EF4-FFF2-40B4-BE49-F238E27FC236}">
                <a16:creationId xmlns:a16="http://schemas.microsoft.com/office/drawing/2014/main" xmlns="" id="{17CDC772-2C38-4574-8301-96176E5FB44D}"/>
              </a:ext>
            </a:extLst>
          </p:cNvPr>
          <p:cNvSpPr/>
          <p:nvPr/>
        </p:nvSpPr>
        <p:spPr>
          <a:xfrm>
            <a:off x="2030333" y="418826"/>
            <a:ext cx="7542792" cy="4802582"/>
          </a:xfrm>
          <a:prstGeom prst="rect">
            <a:avLst/>
          </a:prstGeom>
          <a:solidFill>
            <a:srgbClr val="92D050">
              <a:alpha val="16078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3" name="Tekstvak 222">
            <a:extLst>
              <a:ext uri="{FF2B5EF4-FFF2-40B4-BE49-F238E27FC236}">
                <a16:creationId xmlns:a16="http://schemas.microsoft.com/office/drawing/2014/main" xmlns="" id="{DD38BBF9-B27B-4381-B159-22E58FB4105B}"/>
              </a:ext>
            </a:extLst>
          </p:cNvPr>
          <p:cNvSpPr txBox="1"/>
          <p:nvPr/>
        </p:nvSpPr>
        <p:spPr>
          <a:xfrm>
            <a:off x="9649322" y="392253"/>
            <a:ext cx="2434859" cy="70788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/>
              <a:t>Passend in bio- veredeling</a:t>
            </a:r>
          </a:p>
        </p:txBody>
      </p:sp>
      <p:sp>
        <p:nvSpPr>
          <p:cNvPr id="224" name="Rechthoek 223">
            <a:extLst>
              <a:ext uri="{FF2B5EF4-FFF2-40B4-BE49-F238E27FC236}">
                <a16:creationId xmlns:a16="http://schemas.microsoft.com/office/drawing/2014/main" xmlns="" id="{C7C719C5-7C67-49B4-BB40-24D8A84125A0}"/>
              </a:ext>
            </a:extLst>
          </p:cNvPr>
          <p:cNvSpPr/>
          <p:nvPr/>
        </p:nvSpPr>
        <p:spPr>
          <a:xfrm>
            <a:off x="2106530" y="776930"/>
            <a:ext cx="4974279" cy="4415871"/>
          </a:xfrm>
          <a:prstGeom prst="rect">
            <a:avLst/>
          </a:prstGeom>
          <a:solidFill>
            <a:srgbClr val="00B050">
              <a:alpha val="12157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5" name="Tekstvak 224">
            <a:extLst>
              <a:ext uri="{FF2B5EF4-FFF2-40B4-BE49-F238E27FC236}">
                <a16:creationId xmlns:a16="http://schemas.microsoft.com/office/drawing/2014/main" xmlns="" id="{26949ABC-29C5-4474-8F38-1C10AB0A1B30}"/>
              </a:ext>
            </a:extLst>
          </p:cNvPr>
          <p:cNvSpPr txBox="1"/>
          <p:nvPr/>
        </p:nvSpPr>
        <p:spPr>
          <a:xfrm>
            <a:off x="9649322" y="1186111"/>
            <a:ext cx="2444498" cy="70788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/>
              <a:t>Passend in BD- veredeling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262620" y="71811"/>
            <a:ext cx="41545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Technologische ontwikkelingen in plantenveredeling</a:t>
            </a:r>
          </a:p>
        </p:txBody>
      </p:sp>
    </p:spTree>
    <p:extLst>
      <p:ext uri="{BB962C8B-B14F-4D97-AF65-F5344CB8AC3E}">
        <p14:creationId xmlns:p14="http://schemas.microsoft.com/office/powerpoint/2010/main" val="219137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707366" y="140839"/>
            <a:ext cx="10515600" cy="558947"/>
          </a:xfrm>
        </p:spPr>
        <p:txBody>
          <a:bodyPr>
            <a:normAutofit fontScale="90000"/>
          </a:bodyPr>
          <a:lstStyle/>
          <a:p>
            <a:pPr algn="ctr"/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</a:rPr>
              <a:t>Resultaten eerdere </a:t>
            </a:r>
            <a:r>
              <a:rPr lang="nl-NL" altLang="nl-NL" sz="3200" b="1" dirty="0" smtClean="0">
                <a:solidFill>
                  <a:schemeClr val="accent6">
                    <a:lumMod val="75000"/>
                  </a:schemeClr>
                </a:solidFill>
              </a:rPr>
              <a:t>initiatieven met groenten: </a:t>
            </a:r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nl-NL" altLang="nl-NL" sz="32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</a:rPr>
              <a:t>potentie zaadvaste rassen bij kruisbestuivers (2014-2021)</a:t>
            </a:r>
          </a:p>
        </p:txBody>
      </p:sp>
      <p:graphicFrame>
        <p:nvGraphicFramePr>
          <p:cNvPr id="2" name="Tijdelijke aanduiding voor inhoud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8016462"/>
              </p:ext>
            </p:extLst>
          </p:nvPr>
        </p:nvGraphicFramePr>
        <p:xfrm>
          <a:off x="603850" y="826336"/>
          <a:ext cx="10619116" cy="5892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47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547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547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547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70142">
                <a:tc>
                  <a:txBody>
                    <a:bodyPr/>
                    <a:lstStyle/>
                    <a:p>
                      <a:r>
                        <a:rPr lang="nl-NL" sz="2000" dirty="0">
                          <a:solidFill>
                            <a:srgbClr val="C00000"/>
                          </a:solidFill>
                        </a:rPr>
                        <a:t>Met potentie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nl-NL" sz="2000" dirty="0">
                          <a:solidFill>
                            <a:srgbClr val="C00000"/>
                          </a:solidFill>
                        </a:rPr>
                        <a:t>Mogelijk potentie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nl-NL" sz="2000" dirty="0">
                          <a:solidFill>
                            <a:srgbClr val="C00000"/>
                          </a:solidFill>
                        </a:rPr>
                        <a:t>Onduidelijk (proef ook niet</a:t>
                      </a:r>
                      <a:r>
                        <a:rPr lang="nl-NL" sz="2000" baseline="0" dirty="0">
                          <a:solidFill>
                            <a:srgbClr val="C00000"/>
                          </a:solidFill>
                        </a:rPr>
                        <a:t> zo goed gelukt)</a:t>
                      </a:r>
                      <a:endParaRPr lang="nl-NL" sz="2000" dirty="0">
                        <a:solidFill>
                          <a:srgbClr val="C00000"/>
                        </a:solidFill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nl-NL" sz="2000" dirty="0">
                          <a:solidFill>
                            <a:srgbClr val="C00000"/>
                          </a:solidFill>
                        </a:rPr>
                        <a:t>Verbetering</a:t>
                      </a:r>
                      <a:r>
                        <a:rPr lang="nl-NL" sz="2000" baseline="0" dirty="0">
                          <a:solidFill>
                            <a:srgbClr val="C00000"/>
                          </a:solidFill>
                        </a:rPr>
                        <a:t> nodig</a:t>
                      </a:r>
                      <a:endParaRPr lang="nl-NL" sz="2000" dirty="0">
                        <a:solidFill>
                          <a:srgbClr val="C00000"/>
                        </a:solidFill>
                      </a:endParaRPr>
                    </a:p>
                  </a:txBody>
                  <a:tcPr marL="91437" marR="91437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9423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boerenkool</a:t>
                      </a:r>
                      <a:endParaRPr lang="nl-NL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courgette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prei</a:t>
                      </a:r>
                      <a:r>
                        <a:rPr lang="nl-NL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bloemkool</a:t>
                      </a:r>
                      <a:r>
                        <a:rPr lang="nl-NL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9423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knolselderij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knolvenkel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radijs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broccoli</a:t>
                      </a:r>
                      <a:r>
                        <a:rPr lang="nl-NL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94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koolrabi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spruitkool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savooiekool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chinese</a:t>
                      </a:r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kool</a:t>
                      </a:r>
                      <a:r>
                        <a:rPr lang="nl-NL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94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pastinaak</a:t>
                      </a:r>
                      <a:r>
                        <a:rPr lang="nl-NL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witte kool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groene pompoen</a:t>
                      </a:r>
                      <a:endParaRPr lang="nl-NL" sz="2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9423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oranje pompoen*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wortel*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rode kool</a:t>
                      </a:r>
                      <a:r>
                        <a:rPr lang="nl-NL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9423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rode biet*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0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spinazie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9423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ui*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8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suikermais</a:t>
                      </a:r>
                      <a:r>
                        <a:rPr lang="nl-NL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942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2000" b="1" kern="1200" dirty="0" err="1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Zelfbestuivers</a:t>
                      </a:r>
                      <a:r>
                        <a:rPr lang="nl-NL" sz="20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0" algn="l" defTabSz="914400" rtl="0" eaLnBrk="1" latinLnBrk="0" hangingPunct="1"/>
                      <a:r>
                        <a:rPr lang="nl-NL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</a:t>
                      </a:r>
                      <a:r>
                        <a:rPr lang="nl-NL" sz="20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rassen </a:t>
                      </a:r>
                      <a:r>
                        <a:rPr lang="nl-NL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zaadvast</a:t>
                      </a:r>
                      <a:endParaRPr lang="nl-NL" sz="20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sla, erwten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bonen, tuinbonen, winterpostelein</a:t>
                      </a:r>
                    </a:p>
                  </a:txBody>
                  <a:tcPr marL="91437" marR="9143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nl-NL" sz="2000" i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Zelfbestuivers</a:t>
                      </a:r>
                      <a:r>
                        <a:rPr lang="nl-NL" sz="2000" i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nl-NL" sz="2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tomaat, paprika</a:t>
                      </a:r>
                      <a:r>
                        <a:rPr lang="nl-NL" sz="2000" b="0" i="1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endParaRPr lang="nl-N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942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20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Geen hybriden:</a:t>
                      </a: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pronkbonen, veldsla, andijvie,</a:t>
                      </a:r>
                      <a:r>
                        <a:rPr lang="nl-NL" sz="18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allerlei kruiden</a:t>
                      </a:r>
                    </a:p>
                  </a:txBody>
                  <a:tcPr marL="91437" marR="9143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 marL="91437" marR="91437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9423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* Ligt soms in Odin winkel</a:t>
                      </a:r>
                    </a:p>
                    <a:p>
                      <a:pPr marL="0" algn="l" defTabSz="914400" rtl="0" eaLnBrk="1" latinLnBrk="0" hangingPunct="1"/>
                      <a:r>
                        <a:rPr lang="nl-NL" sz="2000" b="0" i="1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nl-NL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mogelijk wel interessant voor directe afzet</a:t>
                      </a:r>
                      <a:endParaRPr lang="nl-NL" sz="2000" b="1" i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/>
                </a:tc>
                <a:tc gridSpan="2">
                  <a:txBody>
                    <a:bodyPr/>
                    <a:lstStyle/>
                    <a:p>
                      <a:r>
                        <a:rPr lang="nl-NL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</a:t>
                      </a:r>
                      <a:r>
                        <a:rPr lang="nl-NL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gepileerd zaad nodig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aseline="30000" dirty="0"/>
                        <a:t>% </a:t>
                      </a:r>
                      <a:r>
                        <a:rPr lang="nl-NL" sz="2000" dirty="0"/>
                        <a:t>Inmiddels zijn</a:t>
                      </a:r>
                      <a:r>
                        <a:rPr lang="nl-NL" sz="2000" baseline="0" dirty="0"/>
                        <a:t> er nieuwe zaadvaste </a:t>
                      </a:r>
                      <a:r>
                        <a:rPr lang="nl-NL" sz="2000" baseline="0" dirty="0" smtClean="0"/>
                        <a:t>rassen</a:t>
                      </a:r>
                      <a:endParaRPr lang="nl-NL" sz="2000" dirty="0"/>
                    </a:p>
                  </a:txBody>
                  <a:tcPr marL="91437" marR="91437"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 marL="91437" marR="91437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875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1610628" y="125760"/>
            <a:ext cx="8877861" cy="1143000"/>
          </a:xfrm>
        </p:spPr>
        <p:txBody>
          <a:bodyPr/>
          <a:lstStyle/>
          <a:p>
            <a:r>
              <a:rPr lang="nl-NL" altLang="nl-NL" sz="3600" b="1" dirty="0">
                <a:solidFill>
                  <a:schemeClr val="accent6">
                    <a:lumMod val="75000"/>
                  </a:schemeClr>
                </a:solidFill>
              </a:rPr>
              <a:t>Groei en Differentiatie concept: </a:t>
            </a:r>
            <a:r>
              <a:rPr lang="nl-NL" altLang="nl-NL" sz="28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nl-NL" altLang="nl-NL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altLang="nl-NL" sz="2800" dirty="0">
                <a:solidFill>
                  <a:schemeClr val="accent6">
                    <a:lumMod val="75000"/>
                  </a:schemeClr>
                </a:solidFill>
              </a:rPr>
              <a:t>Betere weerstand tegen plagen en ziekten (</a:t>
            </a:r>
            <a:r>
              <a:rPr lang="nl-NL" altLang="nl-NL" sz="2800" dirty="0" err="1">
                <a:solidFill>
                  <a:schemeClr val="accent6">
                    <a:lumMod val="75000"/>
                  </a:schemeClr>
                </a:solidFill>
              </a:rPr>
              <a:t>Loomis</a:t>
            </a:r>
            <a:r>
              <a:rPr lang="nl-NL" altLang="nl-NL" sz="2800" dirty="0">
                <a:solidFill>
                  <a:schemeClr val="accent6">
                    <a:lumMod val="75000"/>
                  </a:schemeClr>
                </a:solidFill>
              </a:rPr>
              <a:t>, 1932)</a:t>
            </a:r>
          </a:p>
        </p:txBody>
      </p:sp>
      <p:pic>
        <p:nvPicPr>
          <p:cNvPr id="18435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5"/>
          <a:stretch>
            <a:fillRect/>
          </a:stretch>
        </p:blipFill>
        <p:spPr bwMode="auto">
          <a:xfrm>
            <a:off x="2427024" y="1268760"/>
            <a:ext cx="7920880" cy="53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/>
          <p:cNvSpPr txBox="1">
            <a:spLocks noChangeArrowheads="1"/>
          </p:cNvSpPr>
          <p:nvPr/>
        </p:nvSpPr>
        <p:spPr bwMode="auto">
          <a:xfrm rot="-1806353">
            <a:off x="2078765" y="4010156"/>
            <a:ext cx="7896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400" dirty="0">
                <a:solidFill>
                  <a:srgbClr val="990033"/>
                </a:solidFill>
              </a:rPr>
              <a:t>Vraag: hoe kunnen we dit concept gebruiken in selectie?</a:t>
            </a:r>
          </a:p>
        </p:txBody>
      </p:sp>
      <p:sp>
        <p:nvSpPr>
          <p:cNvPr id="2" name="Rechthoek 1"/>
          <p:cNvSpPr/>
          <p:nvPr/>
        </p:nvSpPr>
        <p:spPr>
          <a:xfrm>
            <a:off x="7793533" y="6520816"/>
            <a:ext cx="5389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dirty="0" smtClean="0"/>
              <a:t>(</a:t>
            </a:r>
            <a:r>
              <a:rPr lang="nl-NL" altLang="nl-NL" dirty="0" err="1" smtClean="0"/>
              <a:t>schema:Bloksma</a:t>
            </a:r>
            <a:r>
              <a:rPr lang="nl-NL" altLang="nl-NL" dirty="0" smtClean="0"/>
              <a:t> </a:t>
            </a:r>
            <a:r>
              <a:rPr lang="nl-NL" altLang="nl-NL" dirty="0"/>
              <a:t>en Huber, 2002)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7713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r="25588"/>
          <a:stretch/>
        </p:blipFill>
        <p:spPr>
          <a:xfrm>
            <a:off x="1775520" y="1340768"/>
            <a:ext cx="9084976" cy="5400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4896" y="15205"/>
            <a:ext cx="10515600" cy="1325563"/>
          </a:xfrm>
        </p:spPr>
        <p:txBody>
          <a:bodyPr/>
          <a:lstStyle/>
          <a:p>
            <a:r>
              <a:rPr lang="nl-NL" altLang="nl-NL" sz="3600" dirty="0">
                <a:solidFill>
                  <a:schemeClr val="accent6">
                    <a:lumMod val="75000"/>
                  </a:schemeClr>
                </a:solidFill>
              </a:rPr>
              <a:t>2014: onderzoek bij kool aan </a:t>
            </a:r>
            <a:br>
              <a:rPr lang="nl-NL" altLang="nl-NL" sz="3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altLang="nl-NL" sz="3600" dirty="0">
                <a:solidFill>
                  <a:schemeClr val="accent6">
                    <a:lumMod val="75000"/>
                  </a:schemeClr>
                </a:solidFill>
              </a:rPr>
              <a:t>Groei en Differentiatie: Bladreeksen</a:t>
            </a:r>
            <a:endParaRPr lang="nl-NL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064" y="3183326"/>
            <a:ext cx="1241872" cy="49134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48" y="6033206"/>
            <a:ext cx="1241872" cy="49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3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3200" dirty="0">
                <a:solidFill>
                  <a:schemeClr val="accent6">
                    <a:lumMod val="75000"/>
                  </a:schemeClr>
                </a:solidFill>
              </a:rPr>
              <a:t>Groei en </a:t>
            </a:r>
            <a:r>
              <a:rPr lang="nl-NL" altLang="nl-NL" sz="3200" dirty="0" err="1">
                <a:solidFill>
                  <a:schemeClr val="accent6">
                    <a:lumMod val="75000"/>
                  </a:schemeClr>
                </a:solidFill>
              </a:rPr>
              <a:t>Differentatie</a:t>
            </a:r>
            <a:r>
              <a:rPr lang="nl-NL" altLang="nl-NL" sz="3200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br>
              <a:rPr lang="nl-NL" altLang="nl-NL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altLang="nl-NL" sz="3200" dirty="0">
                <a:solidFill>
                  <a:schemeClr val="accent6">
                    <a:lumMod val="75000"/>
                  </a:schemeClr>
                </a:solidFill>
              </a:rPr>
              <a:t>Welke planten hebben de gewenste bladontwikkeling?</a:t>
            </a:r>
          </a:p>
        </p:txBody>
      </p:sp>
      <p:pic>
        <p:nvPicPr>
          <p:cNvPr id="26627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1288" y="1549401"/>
            <a:ext cx="1974850" cy="2633663"/>
          </a:xfrm>
        </p:spPr>
      </p:pic>
      <p:pic>
        <p:nvPicPr>
          <p:cNvPr id="26628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26" y="1549401"/>
            <a:ext cx="1946275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1720850"/>
            <a:ext cx="1849438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4241800"/>
            <a:ext cx="19621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Afbeelding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6" y="4271964"/>
            <a:ext cx="193992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Afbeelding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4271964"/>
            <a:ext cx="1906588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08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BE749F4DBCF04983F2912C6D3F9940" ma:contentTypeVersion="15" ma:contentTypeDescription="Een nieuw document maken." ma:contentTypeScope="" ma:versionID="abffbb727c928e2ffb94fc19a33e3100">
  <xsd:schema xmlns:xsd="http://www.w3.org/2001/XMLSchema" xmlns:xs="http://www.w3.org/2001/XMLSchema" xmlns:p="http://schemas.microsoft.com/office/2006/metadata/properties" xmlns:ns2="5dab6980-710c-4a15-9a00-510830d39f14" xmlns:ns3="0fb4366c-a412-4a31-af3f-4c1324f74d89" targetNamespace="http://schemas.microsoft.com/office/2006/metadata/properties" ma:root="true" ma:fieldsID="16ec016695a384451d5d3b47ecb12401" ns2:_="" ns3:_="">
    <xsd:import namespace="5dab6980-710c-4a15-9a00-510830d39f14"/>
    <xsd:import namespace="0fb4366c-a412-4a31-af3f-4c1324f74d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ab6980-710c-4a15-9a00-510830d39f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d978ee09-7363-430d-94d1-fe1e654f8b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b4366c-a412-4a31-af3f-4c1324f74d8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15860c9-89ac-4750-a60c-f20aa3472a9e}" ma:internalName="TaxCatchAll" ma:showField="CatchAllData" ma:web="0fb4366c-a412-4a31-af3f-4c1324f74d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dab6980-710c-4a15-9a00-510830d39f14">
      <Terms xmlns="http://schemas.microsoft.com/office/infopath/2007/PartnerControls"/>
    </lcf76f155ced4ddcb4097134ff3c332f>
    <TaxCatchAll xmlns="0fb4366c-a412-4a31-af3f-4c1324f74d89" xsi:nil="true"/>
  </documentManagement>
</p:properties>
</file>

<file path=customXml/itemProps1.xml><?xml version="1.0" encoding="utf-8"?>
<ds:datastoreItem xmlns:ds="http://schemas.openxmlformats.org/officeDocument/2006/customXml" ds:itemID="{B3DC1D6B-A027-4CC0-988A-B4FF8EE187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5744C6-CA42-4651-BCF8-E67A6FBF63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ab6980-710c-4a15-9a00-510830d39f14"/>
    <ds:schemaRef ds:uri="0fb4366c-a412-4a31-af3f-4c1324f74d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BAFFC2-26C7-4387-B766-36618BE177E7}">
  <ds:schemaRefs>
    <ds:schemaRef ds:uri="http://schemas.microsoft.com/office/2006/documentManagement/types"/>
    <ds:schemaRef ds:uri="0fb4366c-a412-4a31-af3f-4c1324f74d89"/>
    <ds:schemaRef ds:uri="http://purl.org/dc/elements/1.1/"/>
    <ds:schemaRef ds:uri="http://schemas.microsoft.com/office/2006/metadata/properties"/>
    <ds:schemaRef ds:uri="5dab6980-710c-4a15-9a00-510830d39f14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24468</TotalTime>
  <Words>1014</Words>
  <Application>Microsoft Office PowerPoint</Application>
  <PresentationFormat>Breedbeeld</PresentationFormat>
  <Paragraphs>404</Paragraphs>
  <Slides>17</Slides>
  <Notes>3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ClearGothic Serial Light</vt:lpstr>
      <vt:lpstr>dearJoe 3</vt:lpstr>
      <vt:lpstr>Times New Roman</vt:lpstr>
      <vt:lpstr>Wingdings</vt:lpstr>
      <vt:lpstr>Office Theme</vt:lpstr>
      <vt:lpstr>Microsoft Excel Worksheet</vt:lpstr>
      <vt:lpstr>PowerPoint-presentatie</vt:lpstr>
      <vt:lpstr>Doelstelling Zaad Vast en Zeker</vt:lpstr>
      <vt:lpstr>Vertrekken vanuit bestaande concepten</vt:lpstr>
      <vt:lpstr>PowerPoint-presentatie</vt:lpstr>
      <vt:lpstr>PowerPoint-presentatie</vt:lpstr>
      <vt:lpstr>Resultaten eerdere initiatieven met groenten:  potentie zaadvaste rassen bij kruisbestuivers (2014-2021)</vt:lpstr>
      <vt:lpstr>Groei en Differentiatie concept:  Betere weerstand tegen plagen en ziekten (Loomis, 1932)</vt:lpstr>
      <vt:lpstr>2014: onderzoek bij kool aan  Groei en Differentiatie: Bladreeksen</vt:lpstr>
      <vt:lpstr>Groei en Differentatie: Welke planten hebben de gewenste bladontwikkeling?</vt:lpstr>
      <vt:lpstr>Groei en Differentiatie concept  (Lerdau et al. 1994)</vt:lpstr>
      <vt:lpstr>Samenhang opbrengst, smaak en voedingskwaliteit</vt:lpstr>
      <vt:lpstr>Mogelijke indirecte selectie voor mineralen</vt:lpstr>
      <vt:lpstr>Opbrengst en verdunningseffect:  Snellere groei: hogere opbrengst, lager drogestofgehalte</vt:lpstr>
      <vt:lpstr>Vergelijking van 4 uienrassen op 2 biodynamische boerderijen (2019/20): Effect van locatie en bemesting op opbrengst, bewaarbaarheid en kwaliteit</vt:lpstr>
      <vt:lpstr>Resultaten nieuwe uienlijnen Sativa in 2021:  lijnen met hoogste opbrengst hebben hoogste percentage roze</vt:lpstr>
      <vt:lpstr>PowerPoint-presentatie</vt:lpstr>
      <vt:lpstr>Ketenwerkgroep Zaadvast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Serge van Lier</dc:creator>
  <cp:lastModifiedBy>edwin</cp:lastModifiedBy>
  <cp:revision>1061</cp:revision>
  <cp:lastPrinted>2020-12-15T11:57:41Z</cp:lastPrinted>
  <dcterms:created xsi:type="dcterms:W3CDTF">2019-12-19T12:43:38Z</dcterms:created>
  <dcterms:modified xsi:type="dcterms:W3CDTF">2022-12-08T20:48:18Z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0x01010092BE749F4DBCF04983F2912C6D3F9940</vt:lpwstr>
  </property>
  <property fmtid="{D5CDD505-2E9C-101B-9397-08002B2CF9AE}" pid="3" name="xd_Signature">
    <vt:lpwstr/>
  </property>
  <property fmtid="{D5CDD505-2E9C-101B-9397-08002B2CF9AE}" pid="4" name="xd_ProgID">
    <vt:lpwstr/>
  </property>
  <property fmtid="{D5CDD505-2E9C-101B-9397-08002B2CF9AE}" pid="5" name="TemplateUrl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