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2"/>
  </p:notesMasterIdLst>
  <p:sldIdLst>
    <p:sldId id="256" r:id="rId3"/>
    <p:sldId id="257" r:id="rId4"/>
    <p:sldId id="258" r:id="rId5"/>
    <p:sldId id="337" r:id="rId6"/>
    <p:sldId id="259" r:id="rId7"/>
    <p:sldId id="338" r:id="rId8"/>
    <p:sldId id="297" r:id="rId9"/>
    <p:sldId id="313" r:id="rId10"/>
    <p:sldId id="340" r:id="rId11"/>
    <p:sldId id="298" r:id="rId12"/>
    <p:sldId id="299" r:id="rId13"/>
    <p:sldId id="300" r:id="rId14"/>
    <p:sldId id="301" r:id="rId15"/>
    <p:sldId id="303" r:id="rId16"/>
    <p:sldId id="304" r:id="rId17"/>
    <p:sldId id="305" r:id="rId18"/>
    <p:sldId id="323" r:id="rId19"/>
    <p:sldId id="320" r:id="rId20"/>
    <p:sldId id="341" r:id="rId21"/>
    <p:sldId id="321" r:id="rId22"/>
    <p:sldId id="333" r:id="rId23"/>
    <p:sldId id="334" r:id="rId24"/>
    <p:sldId id="276" r:id="rId25"/>
    <p:sldId id="335" r:id="rId26"/>
    <p:sldId id="330" r:id="rId27"/>
    <p:sldId id="331" r:id="rId28"/>
    <p:sldId id="336" r:id="rId29"/>
    <p:sldId id="289" r:id="rId30"/>
    <p:sldId id="324" r:id="rId31"/>
    <p:sldId id="317" r:id="rId32"/>
    <p:sldId id="318" r:id="rId33"/>
    <p:sldId id="319" r:id="rId34"/>
    <p:sldId id="342" r:id="rId35"/>
    <p:sldId id="327" r:id="rId36"/>
    <p:sldId id="328" r:id="rId37"/>
    <p:sldId id="329" r:id="rId38"/>
    <p:sldId id="339" r:id="rId39"/>
    <p:sldId id="291" r:id="rId40"/>
    <p:sldId id="275" r:id="rId4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CB29"/>
    <a:srgbClr val="F2F2F2"/>
    <a:srgbClr val="B4C7E7"/>
    <a:srgbClr val="969E89"/>
    <a:srgbClr val="76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5" autoAdjust="0"/>
    <p:restoredTop sz="78796" autoAdjust="0"/>
  </p:normalViewPr>
  <p:slideViewPr>
    <p:cSldViewPr snapToGrid="0">
      <p:cViewPr varScale="1">
        <p:scale>
          <a:sx n="52" d="100"/>
          <a:sy n="52" d="100"/>
        </p:scale>
        <p:origin x="1264" y="60"/>
      </p:cViewPr>
      <p:guideLst/>
    </p:cSldViewPr>
  </p:slideViewPr>
  <p:outlineViewPr>
    <p:cViewPr>
      <p:scale>
        <a:sx n="33" d="100"/>
        <a:sy n="33" d="100"/>
      </p:scale>
      <p:origin x="0" y="-88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CBB1D2-3D24-4356-A284-4DD1395668B8}" type="datetimeFigureOut">
              <a:rPr lang="nl-BE" smtClean="0"/>
              <a:t>31/03/2022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6BA50-305E-448A-B1B7-B99907073048}" type="slidenum">
              <a:rPr lang="nl-BE" smtClean="0"/>
              <a:t>‹nr.›</a:t>
            </a:fld>
            <a:endParaRPr lang="nl-BE"/>
          </a:p>
        </p:txBody>
      </p:sp>
    </p:spTree>
    <p:extLst>
      <p:ext uri="{BB962C8B-B14F-4D97-AF65-F5344CB8AC3E}">
        <p14:creationId xmlns:p14="http://schemas.microsoft.com/office/powerpoint/2010/main" val="1147515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l.wikipedia.org/wiki/Agro-ecologie#cite_note-gli2-7"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nl.wikipedia.org/wiki/Agro-ecologie#cite_note-13"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016/j.cosust.2014.08.00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080/21683565.2015.113076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oYhGHztPBZ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ateraworth.com/doughnu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Een voedsel en landbouwsysteem voor de toekomst:</a:t>
            </a:r>
            <a:r>
              <a:rPr lang="nl-BE" sz="1200" kern="1200" baseline="0" dirty="0">
                <a:solidFill>
                  <a:schemeClr val="tx1"/>
                </a:solidFill>
                <a:effectLst/>
                <a:latin typeface="+mn-lt"/>
                <a:ea typeface="+mn-ea"/>
                <a:cs typeface="+mn-cs"/>
              </a:rPr>
              <a:t> </a:t>
            </a:r>
          </a:p>
          <a:p>
            <a:r>
              <a:rPr lang="nl-BE" sz="1200" kern="1200" baseline="0" dirty="0">
                <a:solidFill>
                  <a:schemeClr val="tx1"/>
                </a:solidFill>
                <a:effectLst/>
                <a:latin typeface="+mn-lt"/>
                <a:ea typeface="+mn-ea"/>
                <a:cs typeface="+mn-cs"/>
              </a:rPr>
              <a:t>Wellicht niet het enige systeem mogelijke systeem voor de toekomst, maar zeker eentje waarin landbouw – natuur – voedselconsumptie in evenwicht komen.  </a:t>
            </a:r>
          </a:p>
          <a:p>
            <a:endParaRPr lang="nl-BE" sz="1200" kern="1200" baseline="0" dirty="0">
              <a:solidFill>
                <a:schemeClr val="tx1"/>
              </a:solidFill>
              <a:effectLst/>
              <a:latin typeface="+mn-lt"/>
              <a:ea typeface="+mn-ea"/>
              <a:cs typeface="+mn-cs"/>
            </a:endParaRPr>
          </a:p>
          <a:p>
            <a:r>
              <a:rPr lang="en-GB" dirty="0" err="1"/>
              <a:t>Foto</a:t>
            </a:r>
            <a:r>
              <a:rPr lang="en-GB" dirty="0"/>
              <a:t>: Bert </a:t>
            </a:r>
            <a:r>
              <a:rPr lang="en-GB" dirty="0" err="1"/>
              <a:t>Reubens</a:t>
            </a:r>
            <a:r>
              <a:rPr lang="en-GB" dirty="0"/>
              <a:t> – Agroforestry </a:t>
            </a:r>
            <a:r>
              <a:rPr lang="en-GB" dirty="0" err="1"/>
              <a:t>Vlaanderen</a:t>
            </a:r>
            <a:r>
              <a:rPr lang="en-GB" baseline="0" dirty="0"/>
              <a:t> </a:t>
            </a:r>
            <a:r>
              <a:rPr lang="nl-BE" sz="1200" kern="1200" dirty="0">
                <a:solidFill>
                  <a:schemeClr val="tx1"/>
                </a:solidFill>
                <a:effectLst/>
                <a:latin typeface="+mn-lt"/>
                <a:ea typeface="+mn-ea"/>
                <a:cs typeface="+mn-cs"/>
              </a:rPr>
              <a:t>(genomen op de </a:t>
            </a:r>
            <a:r>
              <a:rPr lang="nl-BE" sz="1200" kern="1200" dirty="0" err="1">
                <a:solidFill>
                  <a:schemeClr val="tx1"/>
                </a:solidFill>
                <a:effectLst/>
                <a:latin typeface="+mn-lt"/>
                <a:ea typeface="+mn-ea"/>
                <a:cs typeface="+mn-cs"/>
              </a:rPr>
              <a:t>Ongenaerthoeve</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Verrebroek</a:t>
            </a:r>
            <a:r>
              <a:rPr lang="nl-BE" sz="1200" kern="1200" dirty="0">
                <a:solidFill>
                  <a:schemeClr val="tx1"/>
                </a:solidFill>
                <a:effectLst/>
                <a:latin typeface="+mn-lt"/>
                <a:ea typeface="+mn-ea"/>
                <a:cs typeface="+mn-cs"/>
              </a:rPr>
              <a:t>-Beveren)</a:t>
            </a:r>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1</a:t>
            </a:fld>
            <a:endParaRPr lang="nl-BE"/>
          </a:p>
        </p:txBody>
      </p:sp>
    </p:spTree>
    <p:extLst>
      <p:ext uri="{BB962C8B-B14F-4D97-AF65-F5344CB8AC3E}">
        <p14:creationId xmlns:p14="http://schemas.microsoft.com/office/powerpoint/2010/main" val="113872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gaan in op de delen van de definitie: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1)</a:t>
            </a:r>
            <a:r>
              <a:rPr lang="nl-BE" baseline="0" dirty="0"/>
              <a:t> Relaties: </a:t>
            </a:r>
            <a:r>
              <a:rPr lang="nl-BE" dirty="0"/>
              <a:t>Hoe kunnen we dat nu</a:t>
            </a:r>
            <a:r>
              <a:rPr lang="nl-BE" baseline="0" dirty="0"/>
              <a:t> precies doen ‘</a:t>
            </a:r>
            <a:r>
              <a:rPr lang="nl-BE" b="1" baseline="0" dirty="0"/>
              <a:t>het creëren van relaties</a:t>
            </a:r>
            <a:r>
              <a:rPr lang="nl-BE" baseline="0" dirty="0"/>
              <a:t>’?</a:t>
            </a:r>
          </a:p>
          <a:p>
            <a:endParaRPr lang="nl-BE" dirty="0"/>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10</a:t>
            </a:fld>
            <a:endParaRPr lang="nl-BE"/>
          </a:p>
        </p:txBody>
      </p:sp>
    </p:spTree>
    <p:extLst>
      <p:ext uri="{BB962C8B-B14F-4D97-AF65-F5344CB8AC3E}">
        <p14:creationId xmlns:p14="http://schemas.microsoft.com/office/powerpoint/2010/main" val="146633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Maar hoe kunnen we dat nu</a:t>
            </a:r>
            <a:r>
              <a:rPr lang="nl-BE" baseline="0" dirty="0"/>
              <a:t> precies doen ‘</a:t>
            </a:r>
            <a:r>
              <a:rPr lang="nl-BE" b="1" baseline="0" dirty="0"/>
              <a:t>het creëren van relaties</a:t>
            </a:r>
            <a:r>
              <a:rPr lang="nl-BE"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Kijk bijvoorbeeld</a:t>
            </a:r>
            <a:r>
              <a:rPr lang="nl-BE" baseline="0" dirty="0"/>
              <a:t> eens naar een klassieke prent in de ecologie: het (bodem-)</a:t>
            </a:r>
            <a:r>
              <a:rPr lang="nl-BE" baseline="0" dirty="0" err="1"/>
              <a:t>voedselweb</a:t>
            </a:r>
            <a:r>
              <a:rPr lang="nl-BE" baseline="0" dirty="0"/>
              <a:t>, wat zien we daar?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a:t>Relaties tussen plant en dier, tussen dier en dier, tussen levend en dood, tussen dood en dood.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a:t>Een ongelooflijke complexiteit van interacties, die bestudeerd dienen te worden om te begrijpen waarom de ene soort wel voorkomt in een bepaald ecosysteem en in een ander niet, hoe de ene van de andere gebruik maakt en tot welk evenwicht dit leidt. En dat is niet anders dan in de landbouw. In </a:t>
            </a:r>
            <a:r>
              <a:rPr lang="nl-BE" baseline="0" dirty="0" err="1"/>
              <a:t>agroecologie</a:t>
            </a:r>
            <a:r>
              <a:rPr lang="nl-BE" baseline="0" dirty="0"/>
              <a:t> gaan we die natuurlijke relaties trachten te benutten, werken met natuurlijke vijanden voor plaagbestrijding, werken met natuurlijke meststoffen en organisch materiaal, </a:t>
            </a:r>
            <a:r>
              <a:rPr lang="nl-BE" baseline="0" dirty="0" err="1"/>
              <a:t>enz</a:t>
            </a:r>
            <a:r>
              <a:rPr lang="nl-BE" baseline="0" dirty="0"/>
              <a:t>…</a:t>
            </a:r>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11</a:t>
            </a:fld>
            <a:endParaRPr lang="nl-BE"/>
          </a:p>
        </p:txBody>
      </p:sp>
    </p:spTree>
    <p:extLst>
      <p:ext uri="{BB962C8B-B14F-4D97-AF65-F5344CB8AC3E}">
        <p14:creationId xmlns:p14="http://schemas.microsoft.com/office/powerpoint/2010/main" val="161558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Agro-ecologie kijkt ook niet enkel naar het productie niveau of landbouwsysteem, maar gans het voedingssysteem</a:t>
            </a:r>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12</a:t>
            </a:fld>
            <a:endParaRPr lang="nl-BE"/>
          </a:p>
        </p:txBody>
      </p:sp>
    </p:spTree>
    <p:extLst>
      <p:ext uri="{BB962C8B-B14F-4D97-AF65-F5344CB8AC3E}">
        <p14:creationId xmlns:p14="http://schemas.microsoft.com/office/powerpoint/2010/main" val="3860029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dat gebeurt in stappen, en schalen, in subsystemen, m.a.w. Agro-ecologie is</a:t>
            </a:r>
            <a:r>
              <a:rPr lang="nl-BE" baseline="0" dirty="0"/>
              <a:t> een </a:t>
            </a:r>
            <a:r>
              <a:rPr lang="nl-BE" b="1" baseline="0" dirty="0"/>
              <a:t>systeembenadering.</a:t>
            </a:r>
            <a:r>
              <a:rPr lang="nl-BE" baseline="0" dirty="0"/>
              <a:t> Dat wil zeggen dat het werkt op verschillende schalen, die elkaar wederzijds beïnvloeden: relaties worden bestudeerd op veld, </a:t>
            </a:r>
            <a:r>
              <a:rPr lang="nl-BE" baseline="0" dirty="0" err="1"/>
              <a:t>bedrijfs</a:t>
            </a:r>
            <a:r>
              <a:rPr lang="nl-BE" baseline="0" dirty="0"/>
              <a:t>, </a:t>
            </a:r>
            <a:r>
              <a:rPr lang="nl-BE" baseline="0" dirty="0" err="1"/>
              <a:t>landschaps</a:t>
            </a:r>
            <a:r>
              <a:rPr lang="nl-BE" baseline="0" dirty="0"/>
              <a:t>, nationaal tot zelfs globaal niveau, om oplossingen te suggereren en te implementeren.</a:t>
            </a:r>
          </a:p>
          <a:p>
            <a:r>
              <a:rPr lang="nl-BE" dirty="0"/>
              <a:t>Het concept agro-eco</a:t>
            </a:r>
            <a:r>
              <a:rPr lang="nl-BE" b="1" dirty="0"/>
              <a:t>systeem</a:t>
            </a:r>
            <a:r>
              <a:rPr lang="nl-BE" dirty="0"/>
              <a:t> staat centraal in de agro-ecologie en is het basisperspectief van waaruit het desbetreffende landbouwsysteem wordt bestudeerd. Een agro-ecosysteem wordt gedefinieerd als “een landbouwsysteem begrepen als ecosysteem”</a:t>
            </a:r>
            <a:r>
              <a:rPr lang="nl-BE" baseline="30000" dirty="0">
                <a:hlinkClick r:id="rId3"/>
              </a:rPr>
              <a:t>[7]</a:t>
            </a:r>
            <a:r>
              <a:rPr lang="nl-BE" dirty="0"/>
              <a:t> of als “alle aanwezige levende en niet-levende componenten en hun interacties in een landbouwsysteem”.</a:t>
            </a:r>
            <a:r>
              <a:rPr lang="nl-BE" baseline="30000" dirty="0">
                <a:hlinkClick r:id="rId4"/>
              </a:rPr>
              <a:t>[13]</a:t>
            </a:r>
            <a:r>
              <a:rPr lang="nl-BE" dirty="0"/>
              <a:t> </a:t>
            </a:r>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13</a:t>
            </a:fld>
            <a:endParaRPr lang="nl-BE"/>
          </a:p>
        </p:txBody>
      </p:sp>
    </p:spTree>
    <p:extLst>
      <p:ext uri="{BB962C8B-B14F-4D97-AF65-F5344CB8AC3E}">
        <p14:creationId xmlns:p14="http://schemas.microsoft.com/office/powerpoint/2010/main" val="415465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14</a:t>
            </a:fld>
            <a:endParaRPr lang="nl-BE"/>
          </a:p>
        </p:txBody>
      </p:sp>
    </p:spTree>
    <p:extLst>
      <p:ext uri="{BB962C8B-B14F-4D97-AF65-F5344CB8AC3E}">
        <p14:creationId xmlns:p14="http://schemas.microsoft.com/office/powerpoint/2010/main" val="4040972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Een klassiek </a:t>
            </a:r>
            <a:r>
              <a:rPr lang="nl-BE" b="1" baseline="0" dirty="0"/>
              <a:t>voorbeeld is het sluiten van nutriëntencycli</a:t>
            </a:r>
            <a:r>
              <a:rPr lang="nl-BE" baseline="0" dirty="0"/>
              <a:t>. Het is een elegante manier om het gebruik van externe </a:t>
            </a:r>
            <a:r>
              <a:rPr lang="nl-BE" baseline="0" dirty="0" err="1"/>
              <a:t>inputs</a:t>
            </a:r>
            <a:r>
              <a:rPr lang="nl-BE" baseline="0" dirty="0"/>
              <a:t> en de eutrofiëring van het milieu te vermijden.</a:t>
            </a:r>
          </a:p>
          <a:p>
            <a:pPr marL="171450" indent="-171450">
              <a:spcBef>
                <a:spcPts val="600"/>
              </a:spcBef>
              <a:buFont typeface="Arial" panose="020B0604020202020204" pitchFamily="34" charset="0"/>
              <a:buChar char="•"/>
            </a:pPr>
            <a:r>
              <a:rPr lang="nl-BE" baseline="0" dirty="0"/>
              <a:t>Als de schaal die je bekijkt het </a:t>
            </a:r>
            <a:r>
              <a:rPr lang="nl-BE" b="1" baseline="0" dirty="0"/>
              <a:t>veld</a:t>
            </a:r>
            <a:r>
              <a:rPr lang="nl-BE" baseline="0" dirty="0"/>
              <a:t> is, dan suggereert agro-ecologie dat je uitstroom van nutriënten door emissies, erosie en uitspoeling tracht te beperken, op allerhande manieren (vanggewassen telen, </a:t>
            </a:r>
            <a:r>
              <a:rPr lang="nl-BE" baseline="0" dirty="0" err="1"/>
              <a:t>ploegloos</a:t>
            </a:r>
            <a:r>
              <a:rPr lang="nl-BE" baseline="0" dirty="0"/>
              <a:t> werken, </a:t>
            </a:r>
            <a:r>
              <a:rPr lang="nl-BE" baseline="0" dirty="0" err="1"/>
              <a:t>agroforestry</a:t>
            </a:r>
            <a:r>
              <a:rPr lang="nl-BE" baseline="0" dirty="0"/>
              <a:t>, gewasresten inwerken,…).</a:t>
            </a:r>
          </a:p>
          <a:p>
            <a:pPr marL="171450" indent="-171450">
              <a:spcBef>
                <a:spcPts val="600"/>
              </a:spcBef>
              <a:buFont typeface="Arial" panose="020B0604020202020204" pitchFamily="34" charset="0"/>
              <a:buChar char="•"/>
            </a:pPr>
            <a:r>
              <a:rPr lang="nl-BE" baseline="0" dirty="0"/>
              <a:t>Als de schaal het </a:t>
            </a:r>
            <a:r>
              <a:rPr lang="nl-BE" b="1" baseline="0" dirty="0"/>
              <a:t>bedrijf</a:t>
            </a:r>
            <a:r>
              <a:rPr lang="nl-BE" baseline="0" dirty="0"/>
              <a:t> is, dan suggereert agro-ecologie om zelf je voeder te produceren, en de mest te gebruiken op je land, om reststromen te hergebruiken, enz.</a:t>
            </a:r>
          </a:p>
          <a:p>
            <a:pPr marL="171450" indent="-171450">
              <a:spcBef>
                <a:spcPts val="600"/>
              </a:spcBef>
              <a:buFont typeface="Arial" panose="020B0604020202020204" pitchFamily="34" charset="0"/>
              <a:buChar char="•"/>
            </a:pPr>
            <a:r>
              <a:rPr lang="nl-BE" baseline="0" dirty="0"/>
              <a:t>Als de schaal het </a:t>
            </a:r>
            <a:r>
              <a:rPr lang="nl-BE" b="1" baseline="0" dirty="0"/>
              <a:t>landbouwlandschap</a:t>
            </a:r>
            <a:r>
              <a:rPr lang="nl-BE" baseline="0" dirty="0"/>
              <a:t> is waarin verschillende bedrijven liggen, proberen de verschillende productiesystemen op elkaar af te stemmen door zaken te produceren die voor elkaar nuttig zijn.  Een akkerbouwbedrijf heeft stro dat heel interessant is voor een veehouder, die het nodig heeft in zijn stallen, en maakt er bovendien een waardevol product van namelijk stalmest. Ook door beroep te doen op elkanders werkkracht, machines of land, kunnen verliezen naar het milieu vermeden worden. </a:t>
            </a:r>
          </a:p>
          <a:p>
            <a:pPr marL="171450" indent="-171450">
              <a:spcBef>
                <a:spcPts val="600"/>
              </a:spcBef>
              <a:buFont typeface="Arial" panose="020B0604020202020204" pitchFamily="34" charset="0"/>
              <a:buChar char="•"/>
            </a:pPr>
            <a:r>
              <a:rPr lang="nl-BE" baseline="0" dirty="0"/>
              <a:t>Als de schaal het </a:t>
            </a:r>
            <a:r>
              <a:rPr lang="nl-BE" b="1" baseline="0" dirty="0"/>
              <a:t>voedselsysteem</a:t>
            </a:r>
            <a:r>
              <a:rPr lang="nl-BE" baseline="0" dirty="0"/>
              <a:t> is, dan ga je ook rekening houden met consumptie van die goederen en moet je trachten deze zien terug te krijgen op de grond waar ze vandaan kwamen. De kring-economie is hier een dankbaar concept.</a:t>
            </a:r>
          </a:p>
          <a:p>
            <a:endParaRPr lang="nl-BE" dirty="0"/>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15</a:t>
            </a:fld>
            <a:endParaRPr lang="nl-BE"/>
          </a:p>
        </p:txBody>
      </p:sp>
    </p:spTree>
    <p:extLst>
      <p:ext uri="{BB962C8B-B14F-4D97-AF65-F5344CB8AC3E}">
        <p14:creationId xmlns:p14="http://schemas.microsoft.com/office/powerpoint/2010/main" val="4170828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Daar</a:t>
            </a:r>
            <a:r>
              <a:rPr lang="nl-BE" baseline="0" dirty="0"/>
              <a:t> komen dan nog de relaties van landbouw en natuur met de mensen bij</a:t>
            </a:r>
            <a:endParaRPr lang="nl-BE" dirty="0"/>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16</a:t>
            </a:fld>
            <a:endParaRPr lang="nl-BE"/>
          </a:p>
        </p:txBody>
      </p:sp>
    </p:spTree>
    <p:extLst>
      <p:ext uri="{BB962C8B-B14F-4D97-AF65-F5344CB8AC3E}">
        <p14:creationId xmlns:p14="http://schemas.microsoft.com/office/powerpoint/2010/main" val="1213403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17</a:t>
            </a:fld>
            <a:endParaRPr lang="nl-BE"/>
          </a:p>
        </p:txBody>
      </p:sp>
    </p:spTree>
    <p:extLst>
      <p:ext uri="{BB962C8B-B14F-4D97-AF65-F5344CB8AC3E}">
        <p14:creationId xmlns:p14="http://schemas.microsoft.com/office/powerpoint/2010/main" val="3137246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het hele voedselsysteem uittekent in een systeemfiguur, komt de </a:t>
            </a:r>
            <a:r>
              <a:rPr lang="nl-NL" b="1" dirty="0"/>
              <a:t>rol van ketenactoren en van de consument in beeld</a:t>
            </a:r>
            <a:r>
              <a:rPr lang="nl-NL" dirty="0"/>
              <a:t>. Dat gaat dan om hun waarden en voorkeuren, die een enorme impact op de marktomgeving en dus de faire prijszettin</a:t>
            </a:r>
            <a:r>
              <a:rPr lang="nl-NL" baseline="0" dirty="0"/>
              <a:t>g kunnen hebben</a:t>
            </a:r>
            <a:r>
              <a:rPr lang="nl-NL" dirty="0"/>
              <a:t>.</a:t>
            </a:r>
          </a:p>
          <a:p>
            <a:r>
              <a:rPr lang="nl-NL" dirty="0"/>
              <a:t>Denk bv. aan de rol die verschillende </a:t>
            </a:r>
            <a:r>
              <a:rPr lang="nl-NL" b="1" dirty="0"/>
              <a:t>eetpatronen</a:t>
            </a:r>
            <a:r>
              <a:rPr lang="nl-NL" dirty="0"/>
              <a:t> spelen in het geheel.  Een eetpatroon met alle typen groenten en fruit het hele jaar rond is moeilijk agro-ecologisch</a:t>
            </a:r>
            <a:r>
              <a:rPr lang="nl-NL" baseline="0" dirty="0"/>
              <a:t> te verantwoorden. Een agro-ecologisch eetpatroon is wel niet noodzakelijk vegetarisch, aangezien dieren vaak nodig zijn om kringlopen te sluiten. Een AE consument zoekt echter ook opnieuw verbinding met de producent van zijn/haar voedsel.</a:t>
            </a:r>
          </a:p>
          <a:p>
            <a:pPr lvl="1"/>
            <a:r>
              <a:rPr lang="nl-NL" b="1" baseline="0" dirty="0">
                <a:sym typeface="Wingdings" panose="05000000000000000000" pitchFamily="2" charset="2"/>
              </a:rPr>
              <a:t> Farm-</a:t>
            </a:r>
            <a:r>
              <a:rPr lang="nl-NL" b="1" baseline="0" dirty="0" err="1">
                <a:sym typeface="Wingdings" panose="05000000000000000000" pitchFamily="2" charset="2"/>
              </a:rPr>
              <a:t>to</a:t>
            </a:r>
            <a:r>
              <a:rPr lang="nl-NL" b="1" baseline="0" dirty="0">
                <a:sym typeface="Wingdings" panose="05000000000000000000" pitchFamily="2" charset="2"/>
              </a:rPr>
              <a:t>-</a:t>
            </a:r>
            <a:r>
              <a:rPr lang="nl-NL" b="1" baseline="0" dirty="0" err="1">
                <a:sym typeface="Wingdings" panose="05000000000000000000" pitchFamily="2" charset="2"/>
              </a:rPr>
              <a:t>fork</a:t>
            </a:r>
            <a:r>
              <a:rPr lang="nl-NL" b="1" baseline="0" dirty="0">
                <a:sym typeface="Wingdings" panose="05000000000000000000" pitchFamily="2" charset="2"/>
              </a:rPr>
              <a:t> (en </a:t>
            </a:r>
            <a:r>
              <a:rPr lang="nl-NL" b="1" baseline="0" dirty="0" err="1">
                <a:sym typeface="Wingdings" panose="05000000000000000000" pitchFamily="2" charset="2"/>
              </a:rPr>
              <a:t>fork</a:t>
            </a:r>
            <a:r>
              <a:rPr lang="nl-NL" b="1" baseline="0" dirty="0">
                <a:sym typeface="Wingdings" panose="05000000000000000000" pitchFamily="2" charset="2"/>
              </a:rPr>
              <a:t>-</a:t>
            </a:r>
            <a:r>
              <a:rPr lang="nl-NL" b="1" baseline="0" dirty="0" err="1">
                <a:sym typeface="Wingdings" panose="05000000000000000000" pitchFamily="2" charset="2"/>
              </a:rPr>
              <a:t>to</a:t>
            </a:r>
            <a:r>
              <a:rPr lang="nl-NL" b="1" baseline="0" dirty="0">
                <a:sym typeface="Wingdings" panose="05000000000000000000" pitchFamily="2" charset="2"/>
              </a:rPr>
              <a:t>-farm)</a:t>
            </a:r>
            <a:endParaRPr lang="nl-BE" b="1" baseline="0" dirty="0">
              <a:sym typeface="Wingdings" panose="05000000000000000000" pitchFamily="2" charset="2"/>
            </a:endParaRPr>
          </a:p>
          <a:p>
            <a:pPr lvl="0"/>
            <a:r>
              <a:rPr lang="nl-BE" baseline="0" dirty="0">
                <a:sym typeface="Wingdings" panose="05000000000000000000" pitchFamily="2" charset="2"/>
              </a:rPr>
              <a:t>CIDSE (2018): </a:t>
            </a:r>
            <a:r>
              <a:rPr lang="nl-BE" i="1" baseline="0" dirty="0">
                <a:sym typeface="Wingdings" panose="05000000000000000000" pitchFamily="2" charset="2"/>
              </a:rPr>
              <a:t>“</a:t>
            </a:r>
            <a:r>
              <a:rPr lang="nl-BE" i="1" dirty="0"/>
              <a:t>Agro-ecologie draagt bij tot gezonde, gevarieerde, seizoensgebonden en cultuurgebonden voeding” </a:t>
            </a:r>
            <a:br>
              <a:rPr lang="nl-BE" i="1" dirty="0"/>
            </a:br>
            <a:r>
              <a:rPr lang="nl-BE" dirty="0"/>
              <a:t>(https://www.cidse.org/wp-content/uploads/2018/04/NL_De_Principes_van_Agroecology_CIDSE_2018.pdf).</a:t>
            </a:r>
            <a:endParaRPr lang="nl-BE" baseline="0" dirty="0">
              <a:sym typeface="Wingdings" panose="05000000000000000000" pitchFamily="2" charset="2"/>
            </a:endParaRPr>
          </a:p>
          <a:p>
            <a:pPr lvl="0"/>
            <a:endParaRPr lang="nl-BE" baseline="0" dirty="0">
              <a:sym typeface="Wingdings" panose="05000000000000000000" pitchFamily="2" charset="2"/>
            </a:endParaRPr>
          </a:p>
          <a:p>
            <a:pPr lvl="0"/>
            <a:endParaRPr lang="nl-BE" baseline="0" dirty="0">
              <a:sym typeface="Wingdings" panose="05000000000000000000" pitchFamily="2" charset="2"/>
            </a:endParaRPr>
          </a:p>
          <a:p>
            <a:pPr lvl="0"/>
            <a:r>
              <a:rPr lang="nl-BE" baseline="0" dirty="0">
                <a:sym typeface="Wingdings" panose="05000000000000000000" pitchFamily="2" charset="2"/>
              </a:rPr>
              <a:t>Afbeeldingen: </a:t>
            </a:r>
            <a:r>
              <a:rPr lang="nl-BE" baseline="0" dirty="0" err="1">
                <a:sym typeface="Wingdings" panose="05000000000000000000" pitchFamily="2" charset="2"/>
              </a:rPr>
              <a:t>ShiftN</a:t>
            </a:r>
            <a:r>
              <a:rPr lang="nl-BE" baseline="0" dirty="0">
                <a:sym typeface="Wingdings" panose="05000000000000000000" pitchFamily="2" charset="2"/>
              </a:rPr>
              <a:t> en EC</a:t>
            </a:r>
            <a:endParaRPr lang="nl-BE" dirty="0"/>
          </a:p>
        </p:txBody>
      </p:sp>
      <p:sp>
        <p:nvSpPr>
          <p:cNvPr id="4" name="Tijdelijke aanduiding voor dianummer 3"/>
          <p:cNvSpPr>
            <a:spLocks noGrp="1"/>
          </p:cNvSpPr>
          <p:nvPr>
            <p:ph type="sldNum" sz="quarter" idx="5"/>
          </p:nvPr>
        </p:nvSpPr>
        <p:spPr/>
        <p:txBody>
          <a:bodyPr/>
          <a:lstStyle/>
          <a:p>
            <a:fld id="{63EECC43-838F-4994-8082-BE1E565B78AA}" type="slidenum">
              <a:rPr lang="nl-BE" smtClean="0"/>
              <a:t>18</a:t>
            </a:fld>
            <a:endParaRPr lang="nl-BE"/>
          </a:p>
        </p:txBody>
      </p:sp>
    </p:spTree>
    <p:extLst>
      <p:ext uri="{BB962C8B-B14F-4D97-AF65-F5344CB8AC3E}">
        <p14:creationId xmlns:p14="http://schemas.microsoft.com/office/powerpoint/2010/main" val="3287932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agro-ecologie werken</a:t>
            </a:r>
            <a:r>
              <a:rPr lang="nl-BE" baseline="0" dirty="0"/>
              <a:t> we naar</a:t>
            </a:r>
            <a:r>
              <a:rPr lang="nl-BE" dirty="0"/>
              <a:t> een </a:t>
            </a:r>
            <a:r>
              <a:rPr lang="nl-BE" b="1" dirty="0"/>
              <a:t>omvorming van het voedselsysteem </a:t>
            </a:r>
            <a:r>
              <a:rPr lang="nl-BE" dirty="0"/>
              <a:t>van een lang, lineair proces, waarbij er veel schakels zitten tussen de landbouwer en de consument,</a:t>
            </a:r>
            <a:r>
              <a:rPr lang="nl-BE" baseline="0" dirty="0"/>
              <a:t> naar een circulair proces, waarbij de banden tussen de actoren hernieuwd en versterkt worden:</a:t>
            </a:r>
          </a:p>
          <a:p>
            <a:pPr marL="171450" indent="-171450">
              <a:buFont typeface="Arial" panose="020B0604020202020204" pitchFamily="34" charset="0"/>
              <a:buChar char="•"/>
            </a:pPr>
            <a:r>
              <a:rPr lang="nl-BE" baseline="0" dirty="0"/>
              <a:t>tussen landbouwer en consument (bv. korte keten)</a:t>
            </a:r>
          </a:p>
          <a:p>
            <a:pPr marL="171450" indent="-171450">
              <a:buFont typeface="Arial" panose="020B0604020202020204" pitchFamily="34" charset="0"/>
              <a:buChar char="•"/>
            </a:pPr>
            <a:r>
              <a:rPr lang="en-US" baseline="0" dirty="0" err="1"/>
              <a:t>tussen</a:t>
            </a:r>
            <a:r>
              <a:rPr lang="en-US" baseline="0" dirty="0"/>
              <a:t> </a:t>
            </a:r>
            <a:r>
              <a:rPr lang="en-US" baseline="0" dirty="0" err="1"/>
              <a:t>consument</a:t>
            </a:r>
            <a:r>
              <a:rPr lang="en-US" baseline="0" dirty="0"/>
              <a:t> en agro-ecosystem (</a:t>
            </a:r>
            <a:r>
              <a:rPr lang="en-US" baseline="0" dirty="0" err="1"/>
              <a:t>bv</a:t>
            </a:r>
            <a:r>
              <a:rPr lang="en-US" baseline="0" dirty="0"/>
              <a:t>. CSA)</a:t>
            </a:r>
          </a:p>
          <a:p>
            <a:pPr marL="171450" indent="-171450">
              <a:buFont typeface="Arial" panose="020B0604020202020204" pitchFamily="34" charset="0"/>
              <a:buChar char="•"/>
            </a:pPr>
            <a:r>
              <a:rPr lang="nl-BE" baseline="0" dirty="0"/>
              <a:t>tussen consument en voedsel (bv. lokaal voedsel), </a:t>
            </a:r>
          </a:p>
          <a:p>
            <a:pPr marL="171450" indent="-171450">
              <a:buFont typeface="Arial" panose="020B0604020202020204" pitchFamily="34" charset="0"/>
              <a:buChar char="•"/>
            </a:pPr>
            <a:r>
              <a:rPr lang="nl-BE" baseline="0" dirty="0"/>
              <a:t>tussen landbouwer en onderzoekers/adviseurs/beleid</a:t>
            </a:r>
          </a:p>
          <a:p>
            <a:pPr marL="171450" indent="-171450">
              <a:buFont typeface="Arial" panose="020B0604020202020204" pitchFamily="34" charset="0"/>
              <a:buChar char="•"/>
            </a:pPr>
            <a:r>
              <a:rPr lang="nl-BE" baseline="0" dirty="0"/>
              <a:t>tussen verschillende landbouwers</a:t>
            </a:r>
          </a:p>
          <a:p>
            <a:pPr marL="171450" indent="-171450">
              <a:buFont typeface="Arial" panose="020B0604020202020204" pitchFamily="34" charset="0"/>
              <a:buChar char="•"/>
            </a:pPr>
            <a:r>
              <a:rPr lang="nl-BE" baseline="0" dirty="0"/>
              <a:t>tussen landbouwer en omgeving. </a:t>
            </a:r>
          </a:p>
          <a:p>
            <a:pPr marL="0" indent="0">
              <a:buFont typeface="Arial" panose="020B0604020202020204" pitchFamily="34" charset="0"/>
              <a:buNone/>
            </a:pPr>
            <a:r>
              <a:rPr lang="nl-BE" baseline="0" dirty="0"/>
              <a:t>Het spreekt voor zichzelf dat dit </a:t>
            </a:r>
            <a:r>
              <a:rPr lang="nl-BE" b="1" baseline="0" dirty="0"/>
              <a:t>nieuwe verdienmodellen </a:t>
            </a:r>
            <a:r>
              <a:rPr lang="nl-BE" baseline="0" dirty="0"/>
              <a:t>veronderstelt. Hierbij spelen </a:t>
            </a:r>
            <a:r>
              <a:rPr lang="nl-BE" b="1" u="sng" baseline="0" dirty="0"/>
              <a:t>hernieuwde relaties een belangrijke rol.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solidFill>
                  <a:schemeClr val="tx2"/>
                </a:solidFill>
              </a:rPr>
              <a:t>Nieuwe Verdienmodellen stellen de landbouwer centraal: </a:t>
            </a:r>
            <a:br>
              <a:rPr lang="nl-BE" sz="1200" dirty="0">
                <a:solidFill>
                  <a:schemeClr val="tx2"/>
                </a:solidFill>
              </a:rPr>
            </a:br>
            <a:r>
              <a:rPr lang="nl-BE" sz="1200" dirty="0">
                <a:solidFill>
                  <a:schemeClr val="tx2"/>
                </a:solidFill>
              </a:rPr>
              <a:t>bv. CSA, korte keten,… (B2B, B2C)</a:t>
            </a:r>
            <a:endParaRPr lang="nl-BE" sz="1200" b="1" dirty="0">
              <a:solidFill>
                <a:schemeClr val="tx2"/>
              </a:solidFill>
            </a:endParaRPr>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19</a:t>
            </a:fld>
            <a:endParaRPr lang="nl-BE"/>
          </a:p>
        </p:txBody>
      </p:sp>
    </p:spTree>
    <p:extLst>
      <p:ext uri="{BB962C8B-B14F-4D97-AF65-F5344CB8AC3E}">
        <p14:creationId xmlns:p14="http://schemas.microsoft.com/office/powerpoint/2010/main" val="407599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Sinds WO II heeft de landbouw</a:t>
            </a:r>
            <a:r>
              <a:rPr lang="nl-BE" baseline="0" dirty="0"/>
              <a:t> in onze westerse samenleving een intensivering en productieverhoging doorgemaakt om tegemoet te komen aan de groeiende wereldbevolking enerzijds en de uitstroom van werkende bevolking uit de landbouw richting industrie en diensten anderzijds. </a:t>
            </a:r>
            <a:r>
              <a:rPr lang="nl-BE" dirty="0"/>
              <a:t>Het intensieve</a:t>
            </a:r>
            <a:r>
              <a:rPr lang="nl-BE" baseline="0" dirty="0"/>
              <a:t> landbouwsysteem is vandaag gebouwd op technologische innovaties, specifieke kweekprogramma’s en is sterk afhankelijk van grote hoeveelheden externe </a:t>
            </a:r>
            <a:r>
              <a:rPr lang="nl-BE" baseline="0" dirty="0" err="1"/>
              <a:t>inputs</a:t>
            </a:r>
            <a:r>
              <a:rPr lang="nl-BE" baseline="0" dirty="0"/>
              <a:t> zoals bemesting, pesticides. Deze intensieve landbouw is voornamelijk gericht op primaire productie van een beperkt aantal teelten waarbij de toevoer van grondstoffen en het verwerken en verkopen van voeding uitbesteed is aan de industrie en </a:t>
            </a:r>
            <a:r>
              <a:rPr lang="nl-BE" baseline="0" dirty="0" err="1"/>
              <a:t>retail</a:t>
            </a:r>
            <a:r>
              <a:rPr lang="nl-BE" baseline="0" dirty="0"/>
              <a:t>.</a:t>
            </a:r>
          </a:p>
          <a:p>
            <a:endParaRPr lang="nl-BE" baseline="0" dirty="0"/>
          </a:p>
          <a:p>
            <a:r>
              <a:rPr lang="nl-BE" baseline="0" dirty="0"/>
              <a:t>De huidige intensieve landbouw kan momenteel aan de voedselbehoefte in E.U. voldoen, maar brengt ook een grote milieu en sociale kost met zich mee.</a:t>
            </a:r>
            <a:endParaRPr lang="nl-BE"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2</a:t>
            </a:fld>
            <a:endParaRPr lang="nl-BE"/>
          </a:p>
        </p:txBody>
      </p:sp>
    </p:spTree>
    <p:extLst>
      <p:ext uri="{BB962C8B-B14F-4D97-AF65-F5344CB8AC3E}">
        <p14:creationId xmlns:p14="http://schemas.microsoft.com/office/powerpoint/2010/main" val="4140539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noProof="0" dirty="0">
                <a:solidFill>
                  <a:schemeClr val="tx1"/>
                </a:solidFill>
                <a:effectLst/>
                <a:latin typeface="+mn-lt"/>
                <a:ea typeface="+mn-ea"/>
                <a:cs typeface="+mn-cs"/>
              </a:rPr>
              <a:t>Agro-ecologie</a:t>
            </a:r>
            <a:r>
              <a:rPr lang="nl-BE" sz="1200" kern="1200" baseline="0" noProof="0" dirty="0">
                <a:solidFill>
                  <a:schemeClr val="tx1"/>
                </a:solidFill>
                <a:effectLst/>
                <a:latin typeface="+mn-lt"/>
                <a:ea typeface="+mn-ea"/>
                <a:cs typeface="+mn-cs"/>
              </a:rPr>
              <a:t> </a:t>
            </a:r>
            <a:r>
              <a:rPr lang="nl-BE" sz="1200" kern="1200" noProof="0" dirty="0">
                <a:solidFill>
                  <a:schemeClr val="tx1"/>
                </a:solidFill>
                <a:effectLst/>
                <a:latin typeface="+mn-lt"/>
                <a:ea typeface="+mn-ea"/>
                <a:cs typeface="+mn-cs"/>
              </a:rPr>
              <a:t>heeft implicaties voor het hele landbouwsysteem,</a:t>
            </a:r>
            <a:r>
              <a:rPr lang="nl-BE" sz="1200" kern="1200" baseline="0" noProof="0" dirty="0">
                <a:solidFill>
                  <a:schemeClr val="tx1"/>
                </a:solidFill>
                <a:effectLst/>
                <a:latin typeface="+mn-lt"/>
                <a:ea typeface="+mn-ea"/>
                <a:cs typeface="+mn-cs"/>
              </a:rPr>
              <a:t> gaande van rassen en variëteiten tot bodembeheer en diversifiëring van teelten, business modellen die economisch en sociale lokale landbouwpraktijken kunnen ondersteunen en meer marktkansen voor landbouwers en consumenten.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1"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kern="1200" baseline="0" noProof="0" dirty="0">
                <a:solidFill>
                  <a:schemeClr val="tx1"/>
                </a:solidFill>
                <a:effectLst/>
                <a:latin typeface="+mn-lt"/>
                <a:ea typeface="+mn-ea"/>
                <a:cs typeface="+mn-cs"/>
              </a:rPr>
              <a:t>Wereldwijde principes bepaald door FAO: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1" i="0" kern="1200" noProof="0" dirty="0">
                <a:solidFill>
                  <a:schemeClr val="tx1"/>
                </a:solidFill>
                <a:effectLst/>
                <a:latin typeface="+mn-lt"/>
                <a:ea typeface="+mn-ea"/>
                <a:cs typeface="+mn-cs"/>
              </a:rPr>
              <a:t>Diversiteit:</a:t>
            </a:r>
            <a:r>
              <a:rPr lang="nl-BE" sz="1200" b="0" i="0" kern="1200" baseline="0" noProof="0" dirty="0">
                <a:solidFill>
                  <a:schemeClr val="tx1"/>
                </a:solidFill>
                <a:effectLst/>
                <a:latin typeface="+mn-lt"/>
                <a:ea typeface="+mn-ea"/>
                <a:cs typeface="+mn-cs"/>
              </a:rPr>
              <a:t> </a:t>
            </a:r>
            <a:r>
              <a:rPr lang="nl-BE" sz="1200" b="0" i="0" kern="1200" noProof="0" dirty="0">
                <a:solidFill>
                  <a:schemeClr val="tx1"/>
                </a:solidFill>
                <a:effectLst/>
                <a:latin typeface="+mn-lt"/>
                <a:ea typeface="+mn-ea"/>
                <a:cs typeface="+mn-cs"/>
              </a:rPr>
              <a:t>diversifiëren</a:t>
            </a:r>
            <a:r>
              <a:rPr lang="nl-BE" sz="1200" b="0" i="0" kern="1200" baseline="0" noProof="0" dirty="0">
                <a:solidFill>
                  <a:schemeClr val="tx1"/>
                </a:solidFill>
                <a:effectLst/>
                <a:latin typeface="+mn-lt"/>
                <a:ea typeface="+mn-ea"/>
                <a:cs typeface="+mn-cs"/>
              </a:rPr>
              <a:t> is de sleutel naar agro-ecologische transitie om voedselzekerheid te garanderen, waarbij natuurlijke hulpbronnen bewaard, beschermd en gestimuleerd worden. </a:t>
            </a:r>
          </a:p>
          <a:p>
            <a:pPr marL="171450" indent="-171450">
              <a:buFont typeface="Arial" panose="020B0604020202020204" pitchFamily="34" charset="0"/>
              <a:buChar char="•"/>
            </a:pPr>
            <a:r>
              <a:rPr lang="nl-BE" sz="1200" b="1" i="0" kern="1200" noProof="0" dirty="0">
                <a:solidFill>
                  <a:schemeClr val="tx1"/>
                </a:solidFill>
                <a:effectLst/>
                <a:latin typeface="+mn-lt"/>
                <a:ea typeface="+mn-ea"/>
                <a:cs typeface="+mn-cs"/>
              </a:rPr>
              <a:t>Co-creatie en delen van kennis:</a:t>
            </a:r>
            <a:r>
              <a:rPr lang="nl-BE" sz="1200" b="0" i="0" kern="1200" noProof="0" dirty="0">
                <a:solidFill>
                  <a:schemeClr val="tx1"/>
                </a:solidFill>
                <a:effectLst/>
                <a:latin typeface="+mn-lt"/>
                <a:ea typeface="+mn-ea"/>
                <a:cs typeface="+mn-cs"/>
              </a:rPr>
              <a:t> landbouwinnovatie</a:t>
            </a:r>
            <a:r>
              <a:rPr lang="nl-BE" sz="1200" b="0" i="0" kern="1200" baseline="0" noProof="0" dirty="0">
                <a:solidFill>
                  <a:schemeClr val="tx1"/>
                </a:solidFill>
                <a:effectLst/>
                <a:latin typeface="+mn-lt"/>
                <a:ea typeface="+mn-ea"/>
                <a:cs typeface="+mn-cs"/>
              </a:rPr>
              <a:t> beantwoordt beter aan </a:t>
            </a:r>
            <a:r>
              <a:rPr lang="nl-BE" sz="1200" b="0" i="0" kern="1200" baseline="0" noProof="0" dirty="0" err="1">
                <a:solidFill>
                  <a:schemeClr val="tx1"/>
                </a:solidFill>
                <a:effectLst/>
                <a:latin typeface="+mn-lt"/>
                <a:ea typeface="+mn-ea"/>
                <a:cs typeface="+mn-cs"/>
              </a:rPr>
              <a:t>locale</a:t>
            </a:r>
            <a:r>
              <a:rPr lang="nl-BE" sz="1200" b="0" i="0" kern="1200" baseline="0" noProof="0" dirty="0">
                <a:solidFill>
                  <a:schemeClr val="tx1"/>
                </a:solidFill>
                <a:effectLst/>
                <a:latin typeface="+mn-lt"/>
                <a:ea typeface="+mn-ea"/>
                <a:cs typeface="+mn-cs"/>
              </a:rPr>
              <a:t> uitdagingen wanneer ze in co-creatie via participatieve processen ontwikkeld worden</a:t>
            </a:r>
          </a:p>
          <a:p>
            <a:pPr marL="171450" indent="-171450">
              <a:buFont typeface="Arial" panose="020B0604020202020204" pitchFamily="34" charset="0"/>
              <a:buChar char="•"/>
            </a:pPr>
            <a:r>
              <a:rPr lang="nl-BE" sz="1200" b="1" i="0" kern="1200" noProof="0" dirty="0">
                <a:solidFill>
                  <a:schemeClr val="tx1"/>
                </a:solidFill>
                <a:effectLst/>
                <a:latin typeface="+mn-lt"/>
                <a:ea typeface="+mn-ea"/>
                <a:cs typeface="+mn-cs"/>
              </a:rPr>
              <a:t>Efficiëntie:</a:t>
            </a:r>
            <a:r>
              <a:rPr lang="nl-BE" sz="1200" b="0" i="0" kern="1200" baseline="0" noProof="0" dirty="0">
                <a:solidFill>
                  <a:schemeClr val="tx1"/>
                </a:solidFill>
                <a:effectLst/>
                <a:latin typeface="+mn-lt"/>
                <a:ea typeface="+mn-ea"/>
                <a:cs typeface="+mn-cs"/>
              </a:rPr>
              <a:t> </a:t>
            </a:r>
            <a:r>
              <a:rPr lang="nl-BE" sz="1200" b="0" i="0" kern="1200" noProof="0" dirty="0">
                <a:solidFill>
                  <a:schemeClr val="tx1"/>
                </a:solidFill>
                <a:effectLst/>
                <a:latin typeface="+mn-lt"/>
                <a:ea typeface="+mn-ea"/>
                <a:cs typeface="+mn-cs"/>
              </a:rPr>
              <a:t>innovatieve agro-ecologische praktijken produceren meer, met minder externe hulpbronnen (ecologische intensivering) </a:t>
            </a:r>
          </a:p>
          <a:p>
            <a:pPr marL="171450" indent="-171450">
              <a:buFont typeface="Arial" panose="020B0604020202020204" pitchFamily="34" charset="0"/>
              <a:buChar char="•"/>
            </a:pPr>
            <a:r>
              <a:rPr lang="nl-BE" sz="1200" b="1" i="0" kern="1200" noProof="0" dirty="0">
                <a:solidFill>
                  <a:schemeClr val="tx1"/>
                </a:solidFill>
                <a:effectLst/>
                <a:latin typeface="+mn-lt"/>
                <a:ea typeface="+mn-ea"/>
                <a:cs typeface="+mn-cs"/>
              </a:rPr>
              <a:t>Recycleren:</a:t>
            </a:r>
            <a:r>
              <a:rPr lang="nl-BE" sz="1200" b="0" i="0" kern="1200" noProof="0" dirty="0">
                <a:solidFill>
                  <a:schemeClr val="tx1"/>
                </a:solidFill>
                <a:effectLst/>
                <a:latin typeface="+mn-lt"/>
                <a:ea typeface="+mn-ea"/>
                <a:cs typeface="+mn-cs"/>
              </a:rPr>
              <a:t> meer hergebruiken</a:t>
            </a:r>
            <a:r>
              <a:rPr lang="nl-BE" sz="1200" b="0" i="0" kern="1200" baseline="0" noProof="0" dirty="0">
                <a:solidFill>
                  <a:schemeClr val="tx1"/>
                </a:solidFill>
                <a:effectLst/>
                <a:latin typeface="+mn-lt"/>
                <a:ea typeface="+mn-ea"/>
                <a:cs typeface="+mn-cs"/>
              </a:rPr>
              <a:t> en </a:t>
            </a:r>
            <a:r>
              <a:rPr lang="nl-BE" sz="1200" b="0" i="0" kern="1200" noProof="0" dirty="0">
                <a:solidFill>
                  <a:schemeClr val="tx1"/>
                </a:solidFill>
                <a:effectLst/>
                <a:latin typeface="+mn-lt"/>
                <a:ea typeface="+mn-ea"/>
                <a:cs typeface="+mn-cs"/>
              </a:rPr>
              <a:t>recycleren voor minder economische en ecologische kosten</a:t>
            </a:r>
          </a:p>
          <a:p>
            <a:pPr marL="171450" indent="-171450">
              <a:buFont typeface="Arial" panose="020B0604020202020204" pitchFamily="34" charset="0"/>
              <a:buChar char="•"/>
            </a:pPr>
            <a:r>
              <a:rPr lang="nl-BE" sz="1200" b="1" i="0" kern="1200" noProof="0" dirty="0">
                <a:solidFill>
                  <a:schemeClr val="tx1"/>
                </a:solidFill>
                <a:effectLst/>
                <a:latin typeface="+mn-lt"/>
                <a:ea typeface="+mn-ea"/>
                <a:cs typeface="+mn-cs"/>
              </a:rPr>
              <a:t>Veerkracht:</a:t>
            </a:r>
            <a:r>
              <a:rPr lang="nl-BE" sz="1200" b="0" i="0" kern="1200" noProof="0" dirty="0">
                <a:solidFill>
                  <a:schemeClr val="tx1"/>
                </a:solidFill>
                <a:effectLst/>
                <a:latin typeface="+mn-lt"/>
                <a:ea typeface="+mn-ea"/>
                <a:cs typeface="+mn-cs"/>
              </a:rPr>
              <a:t> grotere veerkracht van mensen, gemeenschappen en ecosystemen is essentieel in</a:t>
            </a:r>
            <a:r>
              <a:rPr lang="nl-BE" sz="1200" b="0" i="0" kern="1200" baseline="0" noProof="0" dirty="0">
                <a:solidFill>
                  <a:schemeClr val="tx1"/>
                </a:solidFill>
                <a:effectLst/>
                <a:latin typeface="+mn-lt"/>
                <a:ea typeface="+mn-ea"/>
                <a:cs typeface="+mn-cs"/>
              </a:rPr>
              <a:t> duurzame  agrovoedingssystemen</a:t>
            </a:r>
          </a:p>
          <a:p>
            <a:pPr marL="171450" indent="-171450">
              <a:buFont typeface="Arial" panose="020B0604020202020204" pitchFamily="34" charset="0"/>
              <a:buChar char="•"/>
            </a:pPr>
            <a:r>
              <a:rPr lang="nl-BE" sz="1200" b="1" i="0" kern="1200" noProof="0" dirty="0">
                <a:solidFill>
                  <a:schemeClr val="tx1"/>
                </a:solidFill>
                <a:effectLst/>
                <a:latin typeface="+mn-lt"/>
                <a:ea typeface="+mn-ea"/>
                <a:cs typeface="+mn-cs"/>
              </a:rPr>
              <a:t>Synergiën: </a:t>
            </a:r>
            <a:r>
              <a:rPr lang="nl-BE" sz="1200" b="0" i="0" kern="1200" noProof="0" dirty="0">
                <a:solidFill>
                  <a:schemeClr val="tx1"/>
                </a:solidFill>
                <a:effectLst/>
                <a:latin typeface="+mn-lt"/>
                <a:ea typeface="+mn-ea"/>
                <a:cs typeface="+mn-cs"/>
              </a:rPr>
              <a:t>het bouwen van synergiën stimuleert functies, productie en ecosysteemdiensten (bv. synergiën tussen eenjarige, meerjarige, N-</a:t>
            </a:r>
            <a:r>
              <a:rPr lang="nl-BE" sz="1200" b="0" i="0" kern="1200" noProof="0" dirty="0" err="1">
                <a:solidFill>
                  <a:schemeClr val="tx1"/>
                </a:solidFill>
                <a:effectLst/>
                <a:latin typeface="+mn-lt"/>
                <a:ea typeface="+mn-ea"/>
                <a:cs typeface="+mn-cs"/>
              </a:rPr>
              <a:t>fixeerderende</a:t>
            </a:r>
            <a:r>
              <a:rPr lang="nl-BE" sz="1200" b="0" i="0" kern="1200" baseline="0" noProof="0" dirty="0">
                <a:solidFill>
                  <a:schemeClr val="tx1"/>
                </a:solidFill>
                <a:effectLst/>
                <a:latin typeface="+mn-lt"/>
                <a:ea typeface="+mn-ea"/>
                <a:cs typeface="+mn-cs"/>
              </a:rPr>
              <a:t> </a:t>
            </a:r>
            <a:r>
              <a:rPr lang="nl-BE" sz="1200" b="0" i="0" kern="1200" noProof="0" dirty="0">
                <a:solidFill>
                  <a:schemeClr val="tx1"/>
                </a:solidFill>
                <a:effectLst/>
                <a:latin typeface="+mn-lt"/>
                <a:ea typeface="+mn-ea"/>
                <a:cs typeface="+mn-cs"/>
              </a:rPr>
              <a:t>gewassen)</a:t>
            </a:r>
            <a:r>
              <a:rPr lang="nl-BE" sz="1200" b="0" i="0" kern="1200" baseline="0" noProof="0" dirty="0">
                <a:solidFill>
                  <a:schemeClr val="tx1"/>
                </a:solidFill>
                <a:effectLst/>
                <a:latin typeface="+mn-lt"/>
                <a:ea typeface="+mn-ea"/>
                <a:cs typeface="+mn-cs"/>
              </a:rPr>
              <a:t> </a:t>
            </a:r>
            <a:endParaRPr lang="nl-BE" sz="1200" b="0" i="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nl-BE" sz="1200" b="1" i="0" u="none" strike="noStrike" kern="1200" noProof="0" dirty="0">
                <a:solidFill>
                  <a:schemeClr val="tx1"/>
                </a:solidFill>
                <a:effectLst/>
                <a:latin typeface="+mn-lt"/>
                <a:ea typeface="+mn-ea"/>
                <a:cs typeface="+mn-cs"/>
              </a:rPr>
              <a:t>Menselijke en sociale waarden</a:t>
            </a:r>
            <a:r>
              <a:rPr lang="nl-BE" sz="1200" b="1" i="0" kern="1200" noProof="0" dirty="0">
                <a:solidFill>
                  <a:schemeClr val="tx1"/>
                </a:solidFill>
                <a:effectLst/>
                <a:latin typeface="+mn-lt"/>
                <a:ea typeface="+mn-ea"/>
                <a:cs typeface="+mn-cs"/>
              </a:rPr>
              <a:t>: </a:t>
            </a:r>
            <a:r>
              <a:rPr lang="nl-BE" sz="1200" b="0" i="0" kern="1200" noProof="0" dirty="0">
                <a:solidFill>
                  <a:schemeClr val="tx1"/>
                </a:solidFill>
                <a:effectLst/>
                <a:latin typeface="+mn-lt"/>
                <a:ea typeface="+mn-ea"/>
                <a:cs typeface="+mn-cs"/>
              </a:rPr>
              <a:t>beschermen van leefgemeenschappen op</a:t>
            </a:r>
            <a:r>
              <a:rPr lang="nl-BE" sz="1200" b="0" i="0" kern="1200" baseline="0" noProof="0" dirty="0">
                <a:solidFill>
                  <a:schemeClr val="tx1"/>
                </a:solidFill>
                <a:effectLst/>
                <a:latin typeface="+mn-lt"/>
                <a:ea typeface="+mn-ea"/>
                <a:cs typeface="+mn-cs"/>
              </a:rPr>
              <a:t> het platteland, </a:t>
            </a:r>
            <a:r>
              <a:rPr lang="nl-BE" sz="1200" b="0" i="0" kern="1200" noProof="0" dirty="0">
                <a:solidFill>
                  <a:schemeClr val="tx1"/>
                </a:solidFill>
                <a:effectLst/>
                <a:latin typeface="+mn-lt"/>
                <a:ea typeface="+mn-ea"/>
                <a:cs typeface="+mn-cs"/>
              </a:rPr>
              <a:t>en verbeteren van </a:t>
            </a:r>
            <a:r>
              <a:rPr lang="nl-BE" sz="1200" b="0" i="0" kern="1200" baseline="0" noProof="0" dirty="0">
                <a:solidFill>
                  <a:schemeClr val="tx1"/>
                </a:solidFill>
                <a:effectLst/>
                <a:latin typeface="+mn-lt"/>
                <a:ea typeface="+mn-ea"/>
                <a:cs typeface="+mn-cs"/>
              </a:rPr>
              <a:t>gelijkheid en sociaal welzijn</a:t>
            </a:r>
          </a:p>
          <a:p>
            <a:pPr marL="171450" indent="-171450">
              <a:buFont typeface="Arial" panose="020B0604020202020204" pitchFamily="34" charset="0"/>
              <a:buChar char="•"/>
            </a:pPr>
            <a:r>
              <a:rPr lang="nl-BE" sz="1200" b="1" i="0" kern="1200" noProof="0" dirty="0">
                <a:solidFill>
                  <a:schemeClr val="tx1"/>
                </a:solidFill>
                <a:effectLst/>
                <a:latin typeface="+mn-lt"/>
                <a:ea typeface="+mn-ea"/>
                <a:cs typeface="+mn-cs"/>
              </a:rPr>
              <a:t>Cultuur en voedseltradities:</a:t>
            </a:r>
            <a:r>
              <a:rPr lang="nl-BE" sz="1200" b="0" i="0" kern="1200" baseline="0" noProof="0" dirty="0">
                <a:solidFill>
                  <a:schemeClr val="tx1"/>
                </a:solidFill>
                <a:effectLst/>
                <a:latin typeface="+mn-lt"/>
                <a:ea typeface="+mn-ea"/>
                <a:cs typeface="+mn-cs"/>
              </a:rPr>
              <a:t> </a:t>
            </a:r>
            <a:r>
              <a:rPr lang="nl-BE" sz="1200" b="0" i="0" kern="1200" noProof="0" dirty="0">
                <a:solidFill>
                  <a:schemeClr val="tx1"/>
                </a:solidFill>
                <a:effectLst/>
                <a:latin typeface="+mn-lt"/>
                <a:ea typeface="+mn-ea"/>
                <a:cs typeface="+mn-cs"/>
              </a:rPr>
              <a:t>agro-ecologie ondersteunt gezonde, gevarieerde en traditionele</a:t>
            </a:r>
            <a:r>
              <a:rPr lang="nl-BE" sz="1200" b="0" i="0" kern="1200" baseline="0" noProof="0" dirty="0">
                <a:solidFill>
                  <a:schemeClr val="tx1"/>
                </a:solidFill>
                <a:effectLst/>
                <a:latin typeface="+mn-lt"/>
                <a:ea typeface="+mn-ea"/>
                <a:cs typeface="+mn-cs"/>
              </a:rPr>
              <a:t> diëten en draagt zo bij aan voedselzekerheid en voeding met behoud van gezonde ecosystemen</a:t>
            </a:r>
          </a:p>
          <a:p>
            <a:pPr marL="171450" indent="-171450">
              <a:buFont typeface="Arial" panose="020B0604020202020204" pitchFamily="34" charset="0"/>
              <a:buChar char="•"/>
            </a:pPr>
            <a:r>
              <a:rPr lang="nl-BE" sz="1200" b="1" i="0" u="none" strike="noStrike" kern="1200" noProof="0" dirty="0">
                <a:solidFill>
                  <a:schemeClr val="tx1"/>
                </a:solidFill>
                <a:effectLst/>
                <a:latin typeface="+mn-lt"/>
                <a:ea typeface="+mn-ea"/>
                <a:cs typeface="+mn-cs"/>
              </a:rPr>
              <a:t>Verantwoordelijk beleid:</a:t>
            </a:r>
            <a:r>
              <a:rPr lang="nl-BE" sz="1200" b="0" i="0" u="none" strike="noStrike" kern="1200" noProof="0" dirty="0">
                <a:solidFill>
                  <a:schemeClr val="tx1"/>
                </a:solidFill>
                <a:effectLst/>
                <a:latin typeface="+mn-lt"/>
                <a:ea typeface="+mn-ea"/>
                <a:cs typeface="+mn-cs"/>
              </a:rPr>
              <a:t> duurzaam voedsel en landbouw vraagt verantwoordelijk en effectief beleid op verschillende schalen van lokaal, nationaal tot wereldwijd</a:t>
            </a:r>
          </a:p>
          <a:p>
            <a:pPr marL="171450" indent="-171450">
              <a:buFont typeface="Arial" panose="020B0604020202020204" pitchFamily="34" charset="0"/>
              <a:buChar char="•"/>
            </a:pPr>
            <a:r>
              <a:rPr lang="nl-BE" sz="1200" b="1" i="0" kern="1200" noProof="0" dirty="0">
                <a:solidFill>
                  <a:schemeClr val="tx1"/>
                </a:solidFill>
                <a:effectLst/>
                <a:latin typeface="+mn-lt"/>
                <a:ea typeface="+mn-ea"/>
                <a:cs typeface="+mn-cs"/>
              </a:rPr>
              <a:t>Circulaire en solidaire economie:</a:t>
            </a:r>
            <a:r>
              <a:rPr lang="nl-BE" sz="1200" b="0" i="0" kern="1200" noProof="0" dirty="0">
                <a:solidFill>
                  <a:schemeClr val="tx1"/>
                </a:solidFill>
                <a:effectLst/>
                <a:latin typeface="+mn-lt"/>
                <a:ea typeface="+mn-ea"/>
                <a:cs typeface="+mn-cs"/>
              </a:rPr>
              <a:t> het her-verbinden</a:t>
            </a:r>
            <a:r>
              <a:rPr lang="nl-BE" sz="1200" b="0" i="0" kern="1200" baseline="0" noProof="0" dirty="0">
                <a:solidFill>
                  <a:schemeClr val="tx1"/>
                </a:solidFill>
                <a:effectLst/>
                <a:latin typeface="+mn-lt"/>
                <a:ea typeface="+mn-ea"/>
                <a:cs typeface="+mn-cs"/>
              </a:rPr>
              <a:t> van producenten en consumenten, waarbij de sociale basis gegarandeerd wordt voor inclusieve en duurzame ontwikkeling</a:t>
            </a:r>
          </a:p>
          <a:p>
            <a:pPr marL="0" indent="0">
              <a:buFont typeface="Arial" panose="020B0604020202020204" pitchFamily="34" charset="0"/>
              <a:buNone/>
            </a:pPr>
            <a:endParaRPr lang="nl-BE" noProof="0" dirty="0"/>
          </a:p>
          <a:p>
            <a:pPr marL="0" indent="0">
              <a:buFont typeface="Arial" panose="020B0604020202020204" pitchFamily="34" charset="0"/>
              <a:buNone/>
            </a:pPr>
            <a:r>
              <a:rPr lang="nl-BE" noProof="0" dirty="0"/>
              <a:t>http://www.fao.org/agroecology/overview/overview10elements/en/ </a:t>
            </a:r>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20</a:t>
            </a:fld>
            <a:endParaRPr lang="nl-BE"/>
          </a:p>
        </p:txBody>
      </p:sp>
    </p:spTree>
    <p:extLst>
      <p:ext uri="{BB962C8B-B14F-4D97-AF65-F5344CB8AC3E}">
        <p14:creationId xmlns:p14="http://schemas.microsoft.com/office/powerpoint/2010/main" val="1366231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baseline="0" dirty="0"/>
              <a:t>Het High Level Panel of Experts </a:t>
            </a:r>
            <a:r>
              <a:rPr lang="en-US" baseline="0" dirty="0" err="1"/>
              <a:t>heeft</a:t>
            </a:r>
            <a:r>
              <a:rPr lang="en-US" baseline="0" dirty="0"/>
              <a:t> die 10 </a:t>
            </a:r>
            <a:r>
              <a:rPr lang="en-US" baseline="0" dirty="0" err="1"/>
              <a:t>elementen</a:t>
            </a:r>
            <a:r>
              <a:rPr lang="en-US" baseline="0" dirty="0"/>
              <a:t> </a:t>
            </a:r>
            <a:r>
              <a:rPr lang="en-US" baseline="0" dirty="0" err="1"/>
              <a:t>dan</a:t>
            </a:r>
            <a:r>
              <a:rPr lang="en-US" baseline="0" dirty="0"/>
              <a:t> </a:t>
            </a:r>
            <a:r>
              <a:rPr lang="en-US" baseline="0" dirty="0" err="1"/>
              <a:t>verder</a:t>
            </a:r>
            <a:r>
              <a:rPr lang="en-US" baseline="0" dirty="0"/>
              <a:t> </a:t>
            </a:r>
            <a:r>
              <a:rPr lang="en-US" baseline="0" dirty="0" err="1"/>
              <a:t>aangevuld</a:t>
            </a:r>
            <a:r>
              <a:rPr lang="en-US" baseline="0" dirty="0"/>
              <a:t> en </a:t>
            </a:r>
            <a:r>
              <a:rPr lang="en-US" baseline="0" dirty="0" err="1"/>
              <a:t>uitgediept</a:t>
            </a:r>
            <a:r>
              <a:rPr lang="en-US" baseline="0" dirty="0"/>
              <a:t> tot 13 </a:t>
            </a:r>
            <a:r>
              <a:rPr lang="en-US" baseline="0" dirty="0" err="1"/>
              <a:t>principes</a:t>
            </a:r>
            <a:r>
              <a:rPr lang="en-US" baseline="0" dirty="0"/>
              <a:t>:</a:t>
            </a:r>
            <a:endParaRPr lang="nl-BE" dirty="0"/>
          </a:p>
          <a:p>
            <a:pPr marL="171450" indent="-171450">
              <a:buFont typeface="Arial" panose="020B0604020202020204" pitchFamily="34" charset="0"/>
              <a:buChar char="•"/>
            </a:pPr>
            <a:r>
              <a:rPr lang="nl-BE" dirty="0"/>
              <a:t>7</a:t>
            </a:r>
            <a:r>
              <a:rPr lang="nl-BE" baseline="0" dirty="0"/>
              <a:t> eerder milieu-gerelateerd</a:t>
            </a:r>
          </a:p>
          <a:p>
            <a:pPr marL="171450" indent="-171450">
              <a:buFont typeface="Arial" panose="020B0604020202020204" pitchFamily="34" charset="0"/>
              <a:buChar char="•"/>
            </a:pPr>
            <a:r>
              <a:rPr lang="nl-BE" baseline="0" dirty="0"/>
              <a:t>6 eerder sociale principes</a:t>
            </a:r>
          </a:p>
          <a:p>
            <a:pPr marL="0" indent="0">
              <a:buFont typeface="Arial" panose="020B0604020202020204" pitchFamily="34" charset="0"/>
              <a:buNone/>
            </a:pPr>
            <a:endParaRPr lang="nl-BE" baseline="0" dirty="0"/>
          </a:p>
          <a:p>
            <a:pPr marL="0" indent="0">
              <a:buFont typeface="Arial" panose="020B0604020202020204" pitchFamily="34" charset="0"/>
              <a:buNone/>
            </a:pPr>
            <a:r>
              <a:rPr lang="nl-BE" baseline="0" dirty="0"/>
              <a:t>Bron: </a:t>
            </a:r>
            <a:r>
              <a:rPr lang="en-US" baseline="0" dirty="0"/>
              <a:t>HLPE (2019) </a:t>
            </a:r>
            <a:r>
              <a:rPr lang="en-US" baseline="0" dirty="0" err="1"/>
              <a:t>Agroecological</a:t>
            </a:r>
            <a:r>
              <a:rPr lang="en-US" baseline="0" dirty="0"/>
              <a:t> and other innovative approaches for sustainable agriculture and food systems that enhance food security and nutrition. A report of The High Level Panel of Experts on Food Security and Nutrition of the Committee on World Food Security. Rome: HPLE c/o FAO, 163 p., http://www.fao.org/3/ca5602en/ca5602en.pdf </a:t>
            </a:r>
            <a:endParaRPr lang="nl-BE" dirty="0"/>
          </a:p>
        </p:txBody>
      </p:sp>
      <p:sp>
        <p:nvSpPr>
          <p:cNvPr id="4" name="Tijdelijke aanduiding voor dianummer 3"/>
          <p:cNvSpPr>
            <a:spLocks noGrp="1"/>
          </p:cNvSpPr>
          <p:nvPr>
            <p:ph type="sldNum" sz="quarter" idx="5"/>
          </p:nvPr>
        </p:nvSpPr>
        <p:spPr/>
        <p:txBody>
          <a:bodyPr/>
          <a:lstStyle/>
          <a:p>
            <a:fld id="{63EECC43-838F-4994-8082-BE1E565B78AA}" type="slidenum">
              <a:rPr lang="nl-BE" smtClean="0"/>
              <a:t>21</a:t>
            </a:fld>
            <a:endParaRPr lang="nl-BE"/>
          </a:p>
        </p:txBody>
      </p:sp>
    </p:spTree>
    <p:extLst>
      <p:ext uri="{BB962C8B-B14F-4D97-AF65-F5344CB8AC3E}">
        <p14:creationId xmlns:p14="http://schemas.microsoft.com/office/powerpoint/2010/main" val="3374861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baseline="0" dirty="0"/>
              <a:t>Het High Level Panel of Experts </a:t>
            </a:r>
            <a:r>
              <a:rPr lang="en-US" baseline="0" dirty="0" err="1"/>
              <a:t>heeft</a:t>
            </a:r>
            <a:r>
              <a:rPr lang="en-US" baseline="0" dirty="0"/>
              <a:t> die 10 </a:t>
            </a:r>
            <a:r>
              <a:rPr lang="en-US" baseline="0" dirty="0" err="1"/>
              <a:t>elementen</a:t>
            </a:r>
            <a:r>
              <a:rPr lang="en-US" baseline="0" dirty="0"/>
              <a:t> </a:t>
            </a:r>
            <a:r>
              <a:rPr lang="en-US" baseline="0" dirty="0" err="1"/>
              <a:t>dan</a:t>
            </a:r>
            <a:r>
              <a:rPr lang="en-US" baseline="0" dirty="0"/>
              <a:t> </a:t>
            </a:r>
            <a:r>
              <a:rPr lang="en-US" baseline="0" dirty="0" err="1"/>
              <a:t>verder</a:t>
            </a:r>
            <a:r>
              <a:rPr lang="en-US" baseline="0" dirty="0"/>
              <a:t> </a:t>
            </a:r>
            <a:r>
              <a:rPr lang="en-US" baseline="0" dirty="0" err="1"/>
              <a:t>aangevuld</a:t>
            </a:r>
            <a:r>
              <a:rPr lang="en-US" baseline="0" dirty="0"/>
              <a:t> en </a:t>
            </a:r>
            <a:r>
              <a:rPr lang="en-US" baseline="0" dirty="0" err="1"/>
              <a:t>uitgediept</a:t>
            </a:r>
            <a:r>
              <a:rPr lang="en-US" baseline="0" dirty="0"/>
              <a:t> tot 13 </a:t>
            </a:r>
            <a:r>
              <a:rPr lang="en-US" baseline="0" dirty="0" err="1"/>
              <a:t>principes</a:t>
            </a:r>
            <a:r>
              <a:rPr lang="en-US" baseline="0" dirty="0"/>
              <a:t>:</a:t>
            </a:r>
            <a:endParaRPr lang="nl-BE" dirty="0"/>
          </a:p>
          <a:p>
            <a:pPr marL="171450" indent="-171450">
              <a:buFont typeface="Arial" panose="020B0604020202020204" pitchFamily="34" charset="0"/>
              <a:buChar char="•"/>
            </a:pPr>
            <a:r>
              <a:rPr lang="nl-BE" dirty="0"/>
              <a:t>7</a:t>
            </a:r>
            <a:r>
              <a:rPr lang="nl-BE" baseline="0" dirty="0"/>
              <a:t> eerder milieu-gerelateerd</a:t>
            </a:r>
          </a:p>
          <a:p>
            <a:pPr marL="171450" indent="-171450">
              <a:buFont typeface="Arial" panose="020B0604020202020204" pitchFamily="34" charset="0"/>
              <a:buChar char="•"/>
            </a:pPr>
            <a:r>
              <a:rPr lang="nl-BE" baseline="0" dirty="0"/>
              <a:t>6 eerder sociale principes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baseline="0" dirty="0"/>
              <a:t>Bron: </a:t>
            </a:r>
            <a:r>
              <a:rPr lang="en-US" baseline="0" dirty="0"/>
              <a:t>HLPE (2019) </a:t>
            </a:r>
            <a:r>
              <a:rPr lang="en-US" baseline="0" dirty="0" err="1"/>
              <a:t>Agroecological</a:t>
            </a:r>
            <a:r>
              <a:rPr lang="en-US" baseline="0" dirty="0"/>
              <a:t> and other innovative approaches for sustainable agriculture and food systems that enhance food security and nutrition. A report of The High Level Panel of Experts on Food Security and Nutrition of the Committee on World Food Security. Rome: HPLE c/o FAO, 163 p., http://www.fao.org/3/ca5602en/ca5602en.pdf </a:t>
            </a:r>
            <a:endParaRPr lang="nl-BE" dirty="0"/>
          </a:p>
        </p:txBody>
      </p:sp>
      <p:sp>
        <p:nvSpPr>
          <p:cNvPr id="4" name="Tijdelijke aanduiding voor dianummer 3"/>
          <p:cNvSpPr>
            <a:spLocks noGrp="1"/>
          </p:cNvSpPr>
          <p:nvPr>
            <p:ph type="sldNum" sz="quarter" idx="5"/>
          </p:nvPr>
        </p:nvSpPr>
        <p:spPr/>
        <p:txBody>
          <a:bodyPr/>
          <a:lstStyle/>
          <a:p>
            <a:fld id="{63EECC43-838F-4994-8082-BE1E565B78AA}" type="slidenum">
              <a:rPr lang="nl-BE" smtClean="0"/>
              <a:t>22</a:t>
            </a:fld>
            <a:endParaRPr lang="nl-BE"/>
          </a:p>
        </p:txBody>
      </p:sp>
    </p:spTree>
    <p:extLst>
      <p:ext uri="{BB962C8B-B14F-4D97-AF65-F5344CB8AC3E}">
        <p14:creationId xmlns:p14="http://schemas.microsoft.com/office/powerpoint/2010/main" val="4174910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noProof="0" dirty="0"/>
              <a:t>In agro-ecologie kan men geleidelijk aan evolueren naar verdere</a:t>
            </a:r>
            <a:r>
              <a:rPr lang="nl-BE" baseline="0" noProof="0" dirty="0"/>
              <a:t> toepassing van </a:t>
            </a:r>
            <a:r>
              <a:rPr lang="nl-BE" baseline="0" noProof="0" dirty="0" err="1"/>
              <a:t>agroecologische</a:t>
            </a:r>
            <a:r>
              <a:rPr lang="nl-BE" baseline="0" noProof="0" dirty="0"/>
              <a:t> maatregelen op het bedrijf, bv geleidelijk vervangen van synthetische </a:t>
            </a:r>
            <a:r>
              <a:rPr lang="nl-BE" baseline="0" noProof="0" dirty="0" err="1"/>
              <a:t>inputs</a:t>
            </a:r>
            <a:r>
              <a:rPr lang="nl-BE" baseline="0" noProof="0" dirty="0"/>
              <a:t>.</a:t>
            </a:r>
          </a:p>
          <a:p>
            <a:endParaRPr lang="nl-BE" baseline="0" noProof="0" dirty="0"/>
          </a:p>
          <a:p>
            <a:r>
              <a:rPr lang="nl-BE" b="1" baseline="0" noProof="0" dirty="0"/>
              <a:t>Biologische landbouw</a:t>
            </a:r>
          </a:p>
          <a:p>
            <a:pPr marL="617538" indent="-171450">
              <a:buFont typeface="Arial" panose="020B0604020202020204" pitchFamily="34" charset="0"/>
              <a:buChar char="•"/>
            </a:pPr>
            <a:r>
              <a:rPr lang="nl-BE" dirty="0">
                <a:solidFill>
                  <a:schemeClr val="tx2"/>
                </a:solidFill>
              </a:rPr>
              <a:t>IFOAM principes: gezondheid, ecologie, zorg en rechtvaardigheid</a:t>
            </a:r>
          </a:p>
          <a:p>
            <a:pPr marL="617538" indent="-171450">
              <a:buFont typeface="Arial" panose="020B0604020202020204" pitchFamily="34" charset="0"/>
              <a:buChar char="•"/>
            </a:pPr>
            <a:r>
              <a:rPr lang="nl-BE" b="1" dirty="0">
                <a:solidFill>
                  <a:schemeClr val="tx2"/>
                </a:solidFill>
              </a:rPr>
              <a:t>Agro-ecologie en biologische landbouw delen</a:t>
            </a:r>
            <a:r>
              <a:rPr lang="nl-BE" dirty="0">
                <a:solidFill>
                  <a:schemeClr val="tx2"/>
                </a:solidFill>
              </a:rPr>
              <a:t>: </a:t>
            </a:r>
          </a:p>
          <a:p>
            <a:pPr marL="1152525" lvl="1" indent="-171450">
              <a:buFont typeface="Calibri" panose="020F0502020204030204" pitchFamily="34" charset="0"/>
              <a:buChar char="-"/>
            </a:pPr>
            <a:r>
              <a:rPr lang="nl-BE" dirty="0">
                <a:solidFill>
                  <a:schemeClr val="tx2"/>
                </a:solidFill>
              </a:rPr>
              <a:t>systeembenadering </a:t>
            </a:r>
          </a:p>
          <a:p>
            <a:pPr marL="1152525" lvl="1" indent="-171450">
              <a:buFont typeface="Calibri" panose="020F0502020204030204" pitchFamily="34" charset="0"/>
              <a:buChar char="-"/>
            </a:pPr>
            <a:r>
              <a:rPr lang="nl-BE" dirty="0">
                <a:solidFill>
                  <a:schemeClr val="tx2"/>
                </a:solidFill>
              </a:rPr>
              <a:t>milieu-impact minimaliseren</a:t>
            </a:r>
          </a:p>
          <a:p>
            <a:pPr marL="1152525" lvl="1" indent="-171450">
              <a:buFont typeface="Calibri" panose="020F0502020204030204" pitchFamily="34" charset="0"/>
              <a:buChar char="-"/>
            </a:pPr>
            <a:r>
              <a:rPr lang="nl-BE" dirty="0">
                <a:solidFill>
                  <a:schemeClr val="tx2"/>
                </a:solidFill>
              </a:rPr>
              <a:t>gunstige condities voor dieren, planten, bodem, landbouwers en maatschappij realiseren </a:t>
            </a:r>
          </a:p>
          <a:p>
            <a:pPr marL="617538" indent="-171450">
              <a:buFont typeface="Arial" panose="020B0604020202020204" pitchFamily="34" charset="0"/>
              <a:buChar char="•"/>
            </a:pPr>
            <a:r>
              <a:rPr lang="nl-BE" b="1" dirty="0">
                <a:solidFill>
                  <a:schemeClr val="tx2"/>
                </a:solidFill>
              </a:rPr>
              <a:t>Wetgevend kader</a:t>
            </a:r>
            <a:r>
              <a:rPr lang="nl-BE" dirty="0">
                <a:solidFill>
                  <a:schemeClr val="tx2"/>
                </a:solidFill>
              </a:rPr>
              <a:t>: scheiding tussen bio en niet-bio bedrijven</a:t>
            </a:r>
          </a:p>
          <a:p>
            <a:endParaRPr lang="nl-BE" baseline="0" noProof="0"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23</a:t>
            </a:fld>
            <a:endParaRPr lang="nl-BE"/>
          </a:p>
        </p:txBody>
      </p:sp>
    </p:spTree>
    <p:extLst>
      <p:ext uri="{BB962C8B-B14F-4D97-AF65-F5344CB8AC3E}">
        <p14:creationId xmlns:p14="http://schemas.microsoft.com/office/powerpoint/2010/main" val="1286197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Tittonell</a:t>
            </a:r>
            <a:r>
              <a:rPr lang="en-GB" dirty="0"/>
              <a:t> (2014) </a:t>
            </a:r>
            <a:r>
              <a:rPr lang="en-US" dirty="0"/>
              <a:t>Ecological intensification of agriculture — sustainable by nature. Current Opinion in Environmental Sustainability 8: 53–61,</a:t>
            </a:r>
            <a:r>
              <a:rPr lang="en-US" baseline="0" dirty="0"/>
              <a:t> </a:t>
            </a:r>
            <a:r>
              <a:rPr lang="nl-BE" sz="1200" b="0" i="0" u="none" strike="noStrike" kern="1200" dirty="0">
                <a:solidFill>
                  <a:schemeClr val="tx1"/>
                </a:solidFill>
                <a:effectLst/>
                <a:latin typeface="+mn-lt"/>
                <a:ea typeface="+mn-ea"/>
                <a:cs typeface="+mn-cs"/>
                <a:hlinkClick r:id="rId3" tooltip="Persistent link using digital object identifier"/>
              </a:rPr>
              <a:t>https://doi.org/10.1016/j.cosust.2014.08.006</a:t>
            </a:r>
            <a:r>
              <a:rPr lang="nl-BE" sz="1200" b="0" i="0" u="none" strike="noStrike" kern="1200" dirty="0">
                <a:solidFill>
                  <a:schemeClr val="tx1"/>
                </a:solidFill>
                <a:effectLst/>
                <a:latin typeface="+mn-lt"/>
                <a:ea typeface="+mn-ea"/>
                <a:cs typeface="+mn-cs"/>
              </a:rPr>
              <a:t>. </a:t>
            </a:r>
            <a:endParaRPr lang="en-US" dirty="0"/>
          </a:p>
          <a:p>
            <a:r>
              <a:rPr lang="en-GB" dirty="0"/>
              <a:t>“</a:t>
            </a:r>
            <a:r>
              <a:rPr lang="nl-BE" dirty="0"/>
              <a:t>De overgang naar duurzame voedselsystemen die steunen op ecologisch intensieve, multifunctionele landschappen </a:t>
            </a:r>
            <a:r>
              <a:rPr lang="nl-BE" b="1" dirty="0"/>
              <a:t>vereist zowel technologische als institutionele innovatie</a:t>
            </a:r>
            <a:r>
              <a:rPr lang="nl-BE" dirty="0"/>
              <a:t>. Het traject hoeft </a:t>
            </a:r>
            <a:r>
              <a:rPr lang="nl-BE" b="1" dirty="0"/>
              <a:t>niet noodzakelijkerwijs rechtlijnig </a:t>
            </a:r>
            <a:r>
              <a:rPr lang="nl-BE" dirty="0"/>
              <a:t>zijn, zoals omwille van de eenvoud in het schema is aangegeven. </a:t>
            </a:r>
          </a:p>
          <a:p>
            <a:pPr marL="171450" indent="-171450">
              <a:buFont typeface="Arial" panose="020B0604020202020204" pitchFamily="34" charset="0"/>
              <a:buChar char="•"/>
            </a:pPr>
            <a:r>
              <a:rPr lang="nl-BE" b="1" dirty="0"/>
              <a:t>Optimalisatie</a:t>
            </a:r>
            <a:r>
              <a:rPr lang="nl-BE" dirty="0"/>
              <a:t> van de huidige praktijken zonder grondige </a:t>
            </a:r>
            <a:r>
              <a:rPr lang="nl-BE" dirty="0" err="1"/>
              <a:t>herconfiguratie</a:t>
            </a:r>
            <a:r>
              <a:rPr lang="nl-BE" dirty="0"/>
              <a:t> van het agro-ecosysteem is slechts het begin (</a:t>
            </a:r>
            <a:r>
              <a:rPr lang="nl-BE" b="1" dirty="0" err="1"/>
              <a:t>eco</a:t>
            </a:r>
            <a:r>
              <a:rPr lang="nl-BE" b="1" dirty="0"/>
              <a:t>-efficiëntie</a:t>
            </a:r>
            <a:r>
              <a:rPr lang="nl-BE" dirty="0"/>
              <a:t>). </a:t>
            </a:r>
          </a:p>
          <a:p>
            <a:pPr marL="171450" indent="-171450">
              <a:buFont typeface="Arial" panose="020B0604020202020204" pitchFamily="34" charset="0"/>
              <a:buChar char="•"/>
            </a:pPr>
            <a:r>
              <a:rPr lang="nl-BE" dirty="0"/>
              <a:t>De invloed van drijvende krachten, zoals consumentenvoorkeuren of toegenomen regelgeving, kan verdere technologische en institutionele innovatie vereisen ter ondersteuning van </a:t>
            </a:r>
            <a:r>
              <a:rPr lang="nl-BE" b="1" dirty="0"/>
              <a:t>input substitutie</a:t>
            </a:r>
            <a:r>
              <a:rPr lang="nl-BE" b="0" dirty="0"/>
              <a:t>.</a:t>
            </a:r>
            <a:r>
              <a:rPr lang="nl-BE" dirty="0"/>
              <a:t> Deze is het meest kwetsbaar voor zowel externe en interne factoren. </a:t>
            </a:r>
          </a:p>
          <a:p>
            <a:pPr marL="171450" indent="-171450">
              <a:buFont typeface="Arial" panose="020B0604020202020204" pitchFamily="34" charset="0"/>
              <a:buChar char="•"/>
            </a:pPr>
            <a:r>
              <a:rPr lang="nl-BE" dirty="0"/>
              <a:t>Verdere innovatie is nodig voor</a:t>
            </a:r>
            <a:r>
              <a:rPr lang="nl-BE" baseline="0" dirty="0"/>
              <a:t> het </a:t>
            </a:r>
            <a:r>
              <a:rPr lang="nl-BE" b="1" baseline="0" dirty="0"/>
              <a:t>herontwerpen</a:t>
            </a:r>
            <a:r>
              <a:rPr lang="nl-BE" dirty="0"/>
              <a:t> van het agro-ecosysteem (</a:t>
            </a:r>
            <a:r>
              <a:rPr lang="nl-BE" b="1" dirty="0"/>
              <a:t>re-design</a:t>
            </a:r>
            <a:r>
              <a:rPr lang="nl-BE" dirty="0"/>
              <a:t>), om de landbouw bv. los te koppelen van energie uit fossiele brandstoffen en om de landbouw verenigbaar te maken met natuurbehoud. </a:t>
            </a:r>
          </a:p>
          <a:p>
            <a:pPr marL="171450" indent="-171450">
              <a:buFont typeface="Arial" panose="020B0604020202020204" pitchFamily="34" charset="0"/>
              <a:buChar char="•"/>
            </a:pPr>
            <a:r>
              <a:rPr lang="nl-BE" dirty="0"/>
              <a:t>Uiteindelijk kunnen </a:t>
            </a:r>
            <a:r>
              <a:rPr lang="nl-BE" b="1" dirty="0"/>
              <a:t>agro-ecologische systemen </a:t>
            </a:r>
            <a:r>
              <a:rPr lang="nl-BE" dirty="0"/>
              <a:t>duurzaam in voedselsystemen geïntegreerd worden, als zij samen evolueren (co-</a:t>
            </a:r>
            <a:r>
              <a:rPr lang="nl-BE" dirty="0" err="1"/>
              <a:t>evolution</a:t>
            </a:r>
            <a:r>
              <a:rPr lang="nl-BE" dirty="0"/>
              <a:t>) met </a:t>
            </a:r>
            <a:r>
              <a:rPr lang="nl-BE" b="1" dirty="0"/>
              <a:t>sociale beweging</a:t>
            </a:r>
            <a:r>
              <a:rPr lang="nl-BE" dirty="0"/>
              <a:t> (</a:t>
            </a:r>
            <a:r>
              <a:rPr lang="nl-BE" dirty="0" err="1"/>
              <a:t>herverbinden</a:t>
            </a:r>
            <a:r>
              <a:rPr lang="nl-BE" dirty="0"/>
              <a:t> van telers en consumenten</a:t>
            </a:r>
            <a:r>
              <a:rPr lang="nl-BE" baseline="0" dirty="0"/>
              <a:t> – </a:t>
            </a:r>
            <a:r>
              <a:rPr lang="nl-BE" b="1" baseline="0" dirty="0"/>
              <a:t>re-</a:t>
            </a:r>
            <a:r>
              <a:rPr lang="nl-BE" b="1" baseline="0" dirty="0" err="1"/>
              <a:t>connect</a:t>
            </a:r>
            <a:r>
              <a:rPr lang="nl-BE" baseline="0" dirty="0"/>
              <a:t>)</a:t>
            </a:r>
            <a:r>
              <a:rPr lang="nl-BE" dirty="0"/>
              <a:t> én met </a:t>
            </a:r>
            <a:r>
              <a:rPr lang="nl-BE" dirty="0" err="1"/>
              <a:t>bestuursmechanismen</a:t>
            </a:r>
            <a:r>
              <a:rPr lang="nl-BE" dirty="0"/>
              <a:t> voor territoriale ontwikkeling.”</a:t>
            </a:r>
          </a:p>
          <a:p>
            <a:pPr marL="0" indent="0">
              <a:buFont typeface="Arial" panose="020B0604020202020204" pitchFamily="34" charset="0"/>
              <a:buNone/>
            </a:pPr>
            <a:r>
              <a:rPr lang="nl-BE" dirty="0"/>
              <a:t>(vertaling</a:t>
            </a:r>
            <a:r>
              <a:rPr lang="nl-BE" baseline="0" dirty="0"/>
              <a:t> uit </a:t>
            </a:r>
            <a:r>
              <a:rPr lang="nl-BE" baseline="0" dirty="0" err="1"/>
              <a:t>Tittonell</a:t>
            </a:r>
            <a:r>
              <a:rPr lang="nl-BE" baseline="0" dirty="0"/>
              <a:t>, 2014)</a:t>
            </a:r>
            <a:endParaRPr lang="en-GB"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24</a:t>
            </a:fld>
            <a:endParaRPr lang="nl-BE"/>
          </a:p>
        </p:txBody>
      </p:sp>
    </p:spTree>
    <p:extLst>
      <p:ext uri="{BB962C8B-B14F-4D97-AF65-F5344CB8AC3E}">
        <p14:creationId xmlns:p14="http://schemas.microsoft.com/office/powerpoint/2010/main" val="1278022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Steve </a:t>
            </a:r>
            <a:r>
              <a:rPr lang="en-US" dirty="0" err="1"/>
              <a:t>Gliessman</a:t>
            </a:r>
            <a:r>
              <a:rPr lang="en-US" dirty="0"/>
              <a:t> (2016) Transforming food systems with </a:t>
            </a:r>
            <a:r>
              <a:rPr lang="en-US" dirty="0" err="1"/>
              <a:t>agroecology</a:t>
            </a:r>
            <a:r>
              <a:rPr lang="en-US" dirty="0"/>
              <a:t>. </a:t>
            </a:r>
            <a:r>
              <a:rPr lang="en-US" dirty="0" err="1"/>
              <a:t>Agroecology</a:t>
            </a:r>
            <a:r>
              <a:rPr lang="en-US" dirty="0"/>
              <a:t> and Sustainable Food Systems, 40:3, 187-189,</a:t>
            </a:r>
            <a:r>
              <a:rPr lang="en-US" baseline="0" dirty="0"/>
              <a:t> </a:t>
            </a:r>
            <a:r>
              <a:rPr lang="nl-BE" sz="1200" b="0" i="0" u="none" strike="noStrike" kern="1200" dirty="0">
                <a:solidFill>
                  <a:schemeClr val="tx1"/>
                </a:solidFill>
                <a:effectLst/>
                <a:latin typeface="+mn-lt"/>
                <a:ea typeface="+mn-ea"/>
                <a:cs typeface="+mn-cs"/>
                <a:hlinkClick r:id="rId3"/>
              </a:rPr>
              <a:t>https://doi.org/10.1080/21683565.2015.1130765</a:t>
            </a:r>
            <a:endParaRPr lang="nl-BE" sz="1200" b="0" i="0" kern="1200" dirty="0">
              <a:solidFill>
                <a:schemeClr val="tx1"/>
              </a:solidFill>
              <a:effectLst/>
              <a:latin typeface="+mn-lt"/>
              <a:ea typeface="+mn-ea"/>
              <a:cs typeface="+mn-cs"/>
            </a:endParaRPr>
          </a:p>
          <a:p>
            <a:endParaRPr lang="nl-BE" dirty="0"/>
          </a:p>
          <a:p>
            <a:r>
              <a:rPr lang="nl-BE" dirty="0"/>
              <a:t>Niveau 1:</a:t>
            </a:r>
            <a:r>
              <a:rPr lang="nl-BE" baseline="0" dirty="0"/>
              <a:t> efficiëntieverbetering. Efficiënter omgaan met </a:t>
            </a:r>
            <a:r>
              <a:rPr lang="nl-BE" baseline="0" dirty="0" err="1"/>
              <a:t>inputs</a:t>
            </a:r>
            <a:r>
              <a:rPr lang="nl-BE" baseline="0" dirty="0"/>
              <a:t> zorgt meestal ook voor minder druk op het milieu. Precisielandbouw kan daar een grote rol in spelen.</a:t>
            </a:r>
            <a:endParaRPr lang="nl-BE" dirty="0"/>
          </a:p>
          <a:p>
            <a:endParaRPr lang="nl-BE" dirty="0"/>
          </a:p>
          <a:p>
            <a:r>
              <a:rPr lang="nl-BE" sz="1050" dirty="0"/>
              <a:t>Foto’s:</a:t>
            </a:r>
          </a:p>
          <a:p>
            <a:pPr marL="171450" indent="-171450">
              <a:buFont typeface="Arial" panose="020B0604020202020204" pitchFamily="34" charset="0"/>
              <a:buChar char="•"/>
            </a:pPr>
            <a:r>
              <a:rPr lang="nl-BE" sz="1050" dirty="0"/>
              <a:t>Klaverveld: Ron Poot, https://www.natuurfotografie.nl/soortbeschrijving/klaver/</a:t>
            </a:r>
          </a:p>
        </p:txBody>
      </p:sp>
      <p:sp>
        <p:nvSpPr>
          <p:cNvPr id="4" name="Tijdelijke aanduiding voor dianummer 3"/>
          <p:cNvSpPr>
            <a:spLocks noGrp="1"/>
          </p:cNvSpPr>
          <p:nvPr>
            <p:ph type="sldNum" sz="quarter" idx="5"/>
          </p:nvPr>
        </p:nvSpPr>
        <p:spPr/>
        <p:txBody>
          <a:bodyPr/>
          <a:lstStyle/>
          <a:p>
            <a:fld id="{63EECC43-838F-4994-8082-BE1E565B78AA}" type="slidenum">
              <a:rPr lang="nl-BE" smtClean="0"/>
              <a:t>25</a:t>
            </a:fld>
            <a:endParaRPr lang="nl-BE"/>
          </a:p>
        </p:txBody>
      </p:sp>
    </p:spTree>
    <p:extLst>
      <p:ext uri="{BB962C8B-B14F-4D97-AF65-F5344CB8AC3E}">
        <p14:creationId xmlns:p14="http://schemas.microsoft.com/office/powerpoint/2010/main" val="1691220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a:p>
            <a:r>
              <a:rPr lang="nl-BE" dirty="0"/>
              <a:t>Foto’s:</a:t>
            </a:r>
          </a:p>
          <a:p>
            <a:pPr marL="171450" indent="-171450">
              <a:buFont typeface="Arial" panose="020B0604020202020204" pitchFamily="34" charset="0"/>
              <a:buChar char="•"/>
            </a:pPr>
            <a:r>
              <a:rPr lang="en-US" dirty="0"/>
              <a:t>De </a:t>
            </a:r>
            <a:r>
              <a:rPr lang="en-US" dirty="0" err="1"/>
              <a:t>Zonnekouter</a:t>
            </a:r>
            <a:endParaRPr lang="en-US" dirty="0"/>
          </a:p>
          <a:p>
            <a:pPr marL="171450" indent="-171450">
              <a:buFont typeface="Arial" panose="020B0604020202020204" pitchFamily="34" charset="0"/>
              <a:buChar char="•"/>
            </a:pPr>
            <a:r>
              <a:rPr lang="en-US" dirty="0" err="1"/>
              <a:t>P’Orchard</a:t>
            </a:r>
            <a:r>
              <a:rPr lang="en-US" dirty="0"/>
              <a:t> https://ilvo.vlaanderen.be/uploads/documents/Agroforestry/Eindrapport_POrchard_2020.pdf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r>
              <a:rPr lang="en-US" dirty="0" err="1"/>
              <a:t>Wakelyns</a:t>
            </a:r>
            <a:r>
              <a:rPr lang="en-US" dirty="0"/>
              <a:t> agroforestry, Suffolk, UK AGFORWARD © The Organic Research Centre</a:t>
            </a:r>
          </a:p>
          <a:p>
            <a:pPr marL="171450" indent="-171450">
              <a:buFont typeface="Arial" panose="020B0604020202020204" pitchFamily="34" charset="0"/>
              <a:buChar char="•"/>
            </a:pPr>
            <a:r>
              <a:rPr lang="en-US" dirty="0"/>
              <a:t>CSA </a:t>
            </a:r>
            <a:r>
              <a:rPr lang="en-US" dirty="0" err="1"/>
              <a:t>Rawijs</a:t>
            </a:r>
            <a:endParaRPr lang="en-US" dirty="0"/>
          </a:p>
        </p:txBody>
      </p:sp>
      <p:sp>
        <p:nvSpPr>
          <p:cNvPr id="4" name="Tijdelijke aanduiding voor dianummer 3"/>
          <p:cNvSpPr>
            <a:spLocks noGrp="1"/>
          </p:cNvSpPr>
          <p:nvPr>
            <p:ph type="sldNum" sz="quarter" idx="5"/>
          </p:nvPr>
        </p:nvSpPr>
        <p:spPr/>
        <p:txBody>
          <a:bodyPr/>
          <a:lstStyle/>
          <a:p>
            <a:fld id="{63EECC43-838F-4994-8082-BE1E565B78AA}" type="slidenum">
              <a:rPr lang="nl-BE" smtClean="0"/>
              <a:t>26</a:t>
            </a:fld>
            <a:endParaRPr lang="nl-BE"/>
          </a:p>
        </p:txBody>
      </p:sp>
    </p:spTree>
    <p:extLst>
      <p:ext uri="{BB962C8B-B14F-4D97-AF65-F5344CB8AC3E}">
        <p14:creationId xmlns:p14="http://schemas.microsoft.com/office/powerpoint/2010/main" val="4217333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a:p>
            <a:r>
              <a:rPr lang="nl-BE" dirty="0"/>
              <a:t>Foto’s:</a:t>
            </a:r>
          </a:p>
          <a:p>
            <a:r>
              <a:rPr lang="nl-BE" dirty="0" err="1"/>
              <a:t>Fairtrade</a:t>
            </a:r>
            <a:r>
              <a:rPr lang="nl-BE" dirty="0"/>
              <a:t>, </a:t>
            </a:r>
            <a:r>
              <a:rPr lang="nl-BE" dirty="0" err="1"/>
              <a:t>ShiftN</a:t>
            </a:r>
            <a:r>
              <a:rPr lang="nl-BE" dirty="0"/>
              <a:t>, Mo</a:t>
            </a:r>
          </a:p>
        </p:txBody>
      </p:sp>
      <p:sp>
        <p:nvSpPr>
          <p:cNvPr id="4" name="Tijdelijke aanduiding voor dianummer 3"/>
          <p:cNvSpPr>
            <a:spLocks noGrp="1"/>
          </p:cNvSpPr>
          <p:nvPr>
            <p:ph type="sldNum" sz="quarter" idx="5"/>
          </p:nvPr>
        </p:nvSpPr>
        <p:spPr/>
        <p:txBody>
          <a:bodyPr/>
          <a:lstStyle/>
          <a:p>
            <a:fld id="{63EECC43-838F-4994-8082-BE1E565B78AA}" type="slidenum">
              <a:rPr lang="nl-BE" smtClean="0"/>
              <a:t>27</a:t>
            </a:fld>
            <a:endParaRPr lang="nl-BE"/>
          </a:p>
        </p:txBody>
      </p:sp>
    </p:spTree>
    <p:extLst>
      <p:ext uri="{BB962C8B-B14F-4D97-AF65-F5344CB8AC3E}">
        <p14:creationId xmlns:p14="http://schemas.microsoft.com/office/powerpoint/2010/main" val="2079275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noProof="0" dirty="0"/>
              <a:t>Er</a:t>
            </a:r>
            <a:r>
              <a:rPr lang="nl-BE" baseline="0" noProof="0" dirty="0"/>
              <a:t> bestaat een continuüm van min of meer agro-ecologische landbouwbedrijven, naargelang het aantal agro-ecologische principes die ze toepassen. </a:t>
            </a:r>
          </a:p>
          <a:p>
            <a:r>
              <a:rPr lang="nl-BE" baseline="0" noProof="0" dirty="0"/>
              <a:t>In het beste geval worden alle principes geïntegreerd, maar veel bedrijven bevinden zich in een overgangszone. Ze passen één of meerdere principes toe.</a:t>
            </a:r>
            <a:endParaRPr lang="nl-BE" noProof="0"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28</a:t>
            </a:fld>
            <a:endParaRPr lang="nl-BE"/>
          </a:p>
        </p:txBody>
      </p:sp>
    </p:spTree>
    <p:extLst>
      <p:ext uri="{BB962C8B-B14F-4D97-AF65-F5344CB8AC3E}">
        <p14:creationId xmlns:p14="http://schemas.microsoft.com/office/powerpoint/2010/main" val="432570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dirty="0"/>
              <a:t>Mechanische onkruidbestrijding is</a:t>
            </a:r>
            <a:r>
              <a:rPr lang="nl-BE" baseline="0" noProof="0" dirty="0"/>
              <a:t> een voorbeeld </a:t>
            </a:r>
            <a:r>
              <a:rPr lang="nl-BE" b="1" baseline="0" noProof="0" dirty="0"/>
              <a:t>niveau 2 substitutie</a:t>
            </a:r>
            <a:r>
              <a:rPr lang="nl-BE" baseline="0" noProof="0" dirty="0"/>
              <a:t> (en van één maatregel, die helpt aan één principe):</a:t>
            </a:r>
            <a:br>
              <a:rPr lang="nl-BE" baseline="0" noProof="0" dirty="0"/>
            </a:br>
            <a:r>
              <a:rPr lang="nl-BE" baseline="0" noProof="0" dirty="0"/>
              <a:t>Door het onkruid te wieden kan je herbiciden uitsparen = </a:t>
            </a:r>
            <a:r>
              <a:rPr lang="nl-BE" b="1" baseline="0" noProof="0" dirty="0"/>
              <a:t>Principe 2: </a:t>
            </a:r>
            <a:r>
              <a:rPr lang="nl-NL" sz="1200" b="1" kern="1200" dirty="0">
                <a:solidFill>
                  <a:srgbClr val="131313"/>
                </a:solidFill>
                <a:latin typeface="+mn-lt"/>
                <a:ea typeface="+mn-ea"/>
                <a:cs typeface="+mn-cs"/>
              </a:rPr>
              <a:t>Productiemiddelen verminderen</a:t>
            </a:r>
            <a:r>
              <a:rPr lang="nl-NL" sz="1200" kern="1200" dirty="0">
                <a:solidFill>
                  <a:srgbClr val="131313"/>
                </a:solidFill>
                <a:latin typeface="+mn-lt"/>
                <a:ea typeface="+mn-ea"/>
                <a:cs typeface="+mn-cs"/>
              </a:rPr>
              <a:t>: verminder of vermijd afhankelijkheid van aangekochte </a:t>
            </a:r>
            <a:r>
              <a:rPr lang="nl-NL" sz="1200" kern="1200" dirty="0" err="1">
                <a:solidFill>
                  <a:srgbClr val="131313"/>
                </a:solidFill>
                <a:latin typeface="+mn-lt"/>
                <a:ea typeface="+mn-ea"/>
                <a:cs typeface="+mn-cs"/>
              </a:rPr>
              <a:t>inputs</a:t>
            </a:r>
            <a:r>
              <a:rPr lang="nl-NL" sz="1200" kern="1200" dirty="0">
                <a:solidFill>
                  <a:srgbClr val="131313"/>
                </a:solidFill>
                <a:latin typeface="+mn-lt"/>
                <a:ea typeface="+mn-ea"/>
                <a:cs typeface="+mn-cs"/>
              </a:rPr>
              <a:t> en wordt zoveel mogelijk zelfvoorzienend</a:t>
            </a:r>
            <a:r>
              <a:rPr lang="nl-BE" sz="1200" kern="1200" noProof="0" dirty="0">
                <a:solidFill>
                  <a:srgbClr val="131313"/>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noProof="0" dirty="0">
                <a:solidFill>
                  <a:srgbClr val="131313"/>
                </a:solidFill>
                <a:latin typeface="+mn-lt"/>
                <a:ea typeface="+mn-ea"/>
                <a:cs typeface="+mn-cs"/>
              </a:rPr>
              <a:t>(in geval van robot op zonne-energie ook brandstof</a:t>
            </a:r>
            <a:r>
              <a:rPr lang="nl-BE" sz="1200" kern="1200" baseline="0" noProof="0" dirty="0">
                <a:solidFill>
                  <a:srgbClr val="131313"/>
                </a:solidFill>
                <a:latin typeface="+mn-lt"/>
                <a:ea typeface="+mn-ea"/>
                <a:cs typeface="+mn-cs"/>
              </a:rPr>
              <a:t> besparing)</a:t>
            </a:r>
            <a:endParaRPr lang="nl-BE" sz="1200" kern="1200" noProof="0" dirty="0">
              <a:solidFill>
                <a:srgbClr val="131313"/>
              </a:solidFill>
              <a:latin typeface="+mn-lt"/>
              <a:ea typeface="+mn-ea"/>
              <a:cs typeface="+mn-cs"/>
            </a:endParaRPr>
          </a:p>
          <a:p>
            <a:endParaRPr lang="nl-BE" baseline="0" noProof="0" dirty="0"/>
          </a:p>
          <a:p>
            <a:r>
              <a:rPr lang="nl-BE" baseline="0" noProof="0" dirty="0"/>
              <a:t>Eenzijdige focus op het verminderen van het aantal behandelingen met gewasbeschermingsmiddelen, kan er echter toe leiden dat landbouwers niet verder gaan.</a:t>
            </a:r>
          </a:p>
          <a:p>
            <a:r>
              <a:rPr lang="nl-BE" baseline="0" noProof="0" dirty="0"/>
              <a:t>Als bv. de doelstelling “50% reductie van het aantal behandelingen” voorop gesteld wordt (cf. Plan </a:t>
            </a:r>
            <a:r>
              <a:rPr lang="nl-BE" baseline="0" noProof="0" dirty="0" err="1"/>
              <a:t>Écophyto</a:t>
            </a:r>
            <a:r>
              <a:rPr lang="nl-BE" baseline="0" noProof="0" dirty="0"/>
              <a:t> in Frankrijk), dan kunnen sommige akerbouwers daar aan voldoen door alleen maar over te schakelen op mechanische onkruidbestrijding. </a:t>
            </a:r>
            <a:r>
              <a:rPr lang="nl-BE" baseline="0" noProof="0" dirty="0">
                <a:sym typeface="Wingdings" panose="05000000000000000000" pitchFamily="2" charset="2"/>
              </a:rPr>
              <a:t> “single step IPM”.</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noProof="0" dirty="0"/>
              <a:t>IPM, geïntegreerde bestrijding, wordt echter gedefinieerd als “het beheersen van plagen, ziekten en onkruiden, gebaseerd op agro-ecologie en systeemaanpak. Het beoogt bij te dragen aan duurzame, veerkrachtige, robuuste en winstgevende landbouwsystemen” </a:t>
            </a:r>
            <a:r>
              <a:rPr lang="nl-BE" sz="1200" kern="1200" dirty="0">
                <a:solidFill>
                  <a:schemeClr val="tx1"/>
                </a:solidFill>
                <a:effectLst/>
                <a:latin typeface="+mn-lt"/>
                <a:ea typeface="+mn-ea"/>
                <a:cs typeface="+mn-cs"/>
              </a:rPr>
              <a:t>(Wijnands et al., 2018). </a:t>
            </a:r>
            <a:r>
              <a:rPr lang="nl-BE" sz="1200" u="sng" kern="1200" dirty="0">
                <a:solidFill>
                  <a:schemeClr val="tx1"/>
                </a:solidFill>
                <a:effectLst/>
                <a:latin typeface="+mn-lt"/>
                <a:ea typeface="+mn-ea"/>
                <a:cs typeface="+mn-cs"/>
              </a:rPr>
              <a:t>Geïntegreerde</a:t>
            </a:r>
            <a:r>
              <a:rPr lang="nl-BE" sz="1200" kern="1200" dirty="0">
                <a:solidFill>
                  <a:schemeClr val="tx1"/>
                </a:solidFill>
                <a:effectLst/>
                <a:latin typeface="+mn-lt"/>
                <a:ea typeface="+mn-ea"/>
                <a:cs typeface="+mn-cs"/>
              </a:rPr>
              <a:t> bestrijding integreert dan ook verschillende methoden.</a:t>
            </a:r>
            <a:endParaRPr lang="nl-BE" baseline="0" noProof="0" dirty="0"/>
          </a:p>
          <a:p>
            <a:endParaRPr lang="nl-BE" baseline="0" noProof="0" dirty="0"/>
          </a:p>
          <a:p>
            <a:r>
              <a:rPr lang="nl-BE" noProof="0" dirty="0"/>
              <a:t>Foto’s: JV Landbouwleven, </a:t>
            </a:r>
            <a:r>
              <a:rPr lang="nl-BE" noProof="0" dirty="0" err="1"/>
              <a:t>Inagro</a:t>
            </a:r>
            <a:r>
              <a:rPr lang="nl-BE" noProof="0" dirty="0"/>
              <a:t>, </a:t>
            </a:r>
            <a:r>
              <a:rPr lang="nl-BE" noProof="0" dirty="0" err="1"/>
              <a:t>PCFruit</a:t>
            </a:r>
            <a:r>
              <a:rPr lang="nl-BE" noProof="0" dirty="0"/>
              <a:t>, Lieve De Cock</a:t>
            </a:r>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29</a:t>
            </a:fld>
            <a:endParaRPr lang="nl-BE"/>
          </a:p>
        </p:txBody>
      </p:sp>
    </p:spTree>
    <p:extLst>
      <p:ext uri="{BB962C8B-B14F-4D97-AF65-F5344CB8AC3E}">
        <p14:creationId xmlns:p14="http://schemas.microsoft.com/office/powerpoint/2010/main" val="306910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intensieve</a:t>
            </a:r>
            <a:r>
              <a:rPr lang="nl-BE" baseline="0" dirty="0"/>
              <a:t> landbouw heeft geleid tot grote uitdagingen op het vlak van klimaat, ons milieu, gezondheid en duurzaamheid van natuurlijke hulpbronnen zoals bodem, lucht en water. </a:t>
            </a:r>
          </a:p>
          <a:p>
            <a:pPr marL="171450" indent="-171450">
              <a:buFont typeface="Arial" panose="020B0604020202020204" pitchFamily="34" charset="0"/>
              <a:buChar char="•"/>
            </a:pPr>
            <a:endParaRPr lang="nl-BE" baseline="0" dirty="0"/>
          </a:p>
          <a:p>
            <a:pPr marL="171450" indent="-171450">
              <a:buFont typeface="Arial" panose="020B0604020202020204" pitchFamily="34" charset="0"/>
              <a:buChar char="•"/>
            </a:pPr>
            <a:r>
              <a:rPr lang="nl-BE" baseline="0" dirty="0"/>
              <a:t>Intensief ploegen en het gebruik van gewasbeschermingsmiddelen hebben de bodem en waterkwaliteit aangetast. Dit maakt de bodem veel minder weerbaar tegen droogte, die nu </a:t>
            </a:r>
            <a:r>
              <a:rPr lang="nl-BE" baseline="0" dirty="0" err="1"/>
              <a:t>owv</a:t>
            </a:r>
            <a:r>
              <a:rPr lang="nl-BE" baseline="0" dirty="0"/>
              <a:t> klimaatsverandering heviger en feller toeslaat, maar ook tegen hevige regenval met erosie en wegspoelen van vruchtbare bodem tot gevolg. </a:t>
            </a:r>
          </a:p>
          <a:p>
            <a:pPr marL="171450" indent="-171450">
              <a:buFont typeface="Arial" panose="020B0604020202020204" pitchFamily="34" charset="0"/>
              <a:buChar char="•"/>
            </a:pPr>
            <a:r>
              <a:rPr lang="nl-BE" baseline="0" dirty="0"/>
              <a:t>Landbouw levert de grootste bijdrage aan de aanwezigheid van gewasbeschermingsmiddelen in het milieu, bv. oppervlakte en grondwater:</a:t>
            </a:r>
          </a:p>
          <a:p>
            <a:pPr marL="171450" indent="-171450">
              <a:buFont typeface="Arial" panose="020B0604020202020204" pitchFamily="34" charset="0"/>
              <a:buChar char="•"/>
            </a:pPr>
            <a:r>
              <a:rPr lang="nl-BE" baseline="0" dirty="0"/>
              <a:t>De biodiversiteit gaat achteruit en is bedreigd door habitat fragmentatie, gebrek aan voedsel en nestgelegenheid voor tal van dieren en planten.</a:t>
            </a:r>
          </a:p>
          <a:p>
            <a:pPr marL="171450" indent="-171450">
              <a:buFont typeface="Arial" panose="020B0604020202020204" pitchFamily="34" charset="0"/>
              <a:buChar char="•"/>
            </a:pPr>
            <a:r>
              <a:rPr lang="nl-BE" baseline="0" dirty="0"/>
              <a:t>Bovendien is de intensieve landbouw mede verantwoordelijk voor 9,6% van de broeikasgasemissies in Vlaanderen in 2018 (https://www.milieurapport.be/milieuthemas/klimaatverandering/broeikasgassen/emissie-broeikasgassen-per-activiteit, https://landbouwcijfers.vlaanderen.be/landbouw/totale-landbouw/emissie-van-broeikasgassen).  </a:t>
            </a:r>
          </a:p>
          <a:p>
            <a:r>
              <a:rPr lang="nl-BE" baseline="0" dirty="0"/>
              <a:t>Naast deze uitdagingen voor onze planeet en het milieu, staat de positie van de landbouwers in het agrovoedingssysteem ook erg onder druk.</a:t>
            </a:r>
          </a:p>
          <a:p>
            <a:endParaRPr lang="nl-BE" baseline="0" dirty="0"/>
          </a:p>
          <a:p>
            <a:endParaRPr lang="nl-BE"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3</a:t>
            </a:fld>
            <a:endParaRPr lang="nl-BE"/>
          </a:p>
        </p:txBody>
      </p:sp>
    </p:spTree>
    <p:extLst>
      <p:ext uri="{BB962C8B-B14F-4D97-AF65-F5344CB8AC3E}">
        <p14:creationId xmlns:p14="http://schemas.microsoft.com/office/powerpoint/2010/main" val="1636112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aseline="0" dirty="0" err="1"/>
              <a:t>Geïntegreerde</a:t>
            </a:r>
            <a:r>
              <a:rPr lang="en-GB" baseline="0" dirty="0"/>
              <a:t>, agro-</a:t>
            </a:r>
            <a:r>
              <a:rPr lang="en-GB" baseline="0" dirty="0" err="1"/>
              <a:t>ecologische</a:t>
            </a:r>
            <a:r>
              <a:rPr lang="en-GB" baseline="0" dirty="0"/>
              <a:t> </a:t>
            </a:r>
            <a:r>
              <a:rPr lang="en-GB" baseline="0" dirty="0" err="1"/>
              <a:t>gewasbescherming</a:t>
            </a:r>
            <a:r>
              <a:rPr lang="en-GB" baseline="0" dirty="0"/>
              <a:t> </a:t>
            </a:r>
            <a:r>
              <a:rPr lang="en-GB" baseline="0" dirty="0" err="1"/>
              <a:t>combineert</a:t>
            </a:r>
            <a:r>
              <a:rPr lang="en-GB" baseline="0" dirty="0"/>
              <a:t> </a:t>
            </a:r>
            <a:r>
              <a:rPr lang="en-GB" baseline="0" dirty="0" err="1"/>
              <a:t>verschillende</a:t>
            </a:r>
            <a:r>
              <a:rPr lang="en-GB" baseline="0" dirty="0"/>
              <a:t> </a:t>
            </a:r>
            <a:r>
              <a:rPr lang="en-GB" baseline="0" dirty="0" err="1"/>
              <a:t>maatregelen</a:t>
            </a:r>
            <a:r>
              <a:rPr lang="en-GB" baseline="0" dirty="0"/>
              <a:t> en </a:t>
            </a:r>
            <a:r>
              <a:rPr lang="en-GB" baseline="0" dirty="0" err="1"/>
              <a:t>gaat</a:t>
            </a:r>
            <a:r>
              <a:rPr lang="en-GB" baseline="0" dirty="0"/>
              <a:t> </a:t>
            </a:r>
            <a:r>
              <a:rPr lang="en-GB" b="1" baseline="0" dirty="0" err="1"/>
              <a:t>richting</a:t>
            </a:r>
            <a:r>
              <a:rPr lang="en-GB" b="1" baseline="0" dirty="0"/>
              <a:t> </a:t>
            </a:r>
            <a:r>
              <a:rPr lang="en-GB" b="1" baseline="0" dirty="0" err="1"/>
              <a:t>niveau</a:t>
            </a:r>
            <a:r>
              <a:rPr lang="en-GB" b="1" baseline="0" dirty="0"/>
              <a:t> 3 re-design</a:t>
            </a:r>
            <a:r>
              <a:rPr lang="en-GB" baseline="0" dirty="0"/>
              <a:t>.</a:t>
            </a:r>
          </a:p>
          <a:p>
            <a:r>
              <a:rPr lang="en-GB" b="1" dirty="0"/>
              <a:t>Principe 5: </a:t>
            </a:r>
            <a:r>
              <a:rPr lang="en-GB" b="1" dirty="0" err="1"/>
              <a:t>Bescherm</a:t>
            </a:r>
            <a:r>
              <a:rPr lang="en-GB" b="1" dirty="0"/>
              <a:t> en </a:t>
            </a:r>
            <a:r>
              <a:rPr lang="en-GB" b="1" dirty="0" err="1"/>
              <a:t>gebruik</a:t>
            </a:r>
            <a:r>
              <a:rPr lang="en-GB" b="1" dirty="0"/>
              <a:t> </a:t>
            </a:r>
            <a:r>
              <a:rPr lang="en-GB" b="1" dirty="0" err="1"/>
              <a:t>biodiversiteit</a:t>
            </a:r>
            <a:r>
              <a:rPr lang="en-GB" b="1" dirty="0"/>
              <a:t>   </a:t>
            </a:r>
            <a:r>
              <a:rPr lang="en-GB" dirty="0"/>
              <a:t>(</a:t>
            </a:r>
            <a:r>
              <a:rPr lang="en-GB" dirty="0" err="1"/>
              <a:t>zeker</a:t>
            </a:r>
            <a:r>
              <a:rPr lang="en-GB" dirty="0"/>
              <a:t> de </a:t>
            </a:r>
            <a:r>
              <a:rPr lang="en-GB" dirty="0" err="1"/>
              <a:t>functionele</a:t>
            </a:r>
            <a:r>
              <a:rPr lang="en-GB" dirty="0"/>
              <a:t> </a:t>
            </a:r>
            <a:r>
              <a:rPr lang="en-GB" dirty="0" err="1"/>
              <a:t>biodiversiteit</a:t>
            </a:r>
            <a:r>
              <a:rPr lang="en-GB" dirty="0"/>
              <a:t>)</a:t>
            </a:r>
          </a:p>
          <a:p>
            <a:r>
              <a:rPr lang="en-GB" b="1" dirty="0"/>
              <a:t>FAB </a:t>
            </a:r>
            <a:r>
              <a:rPr lang="en-GB" b="1" dirty="0" err="1"/>
              <a:t>Functionele</a:t>
            </a:r>
            <a:r>
              <a:rPr lang="en-GB" b="1" dirty="0"/>
              <a:t> </a:t>
            </a:r>
            <a:r>
              <a:rPr lang="en-GB" b="1" dirty="0" err="1"/>
              <a:t>AgroBiodiversiteit</a:t>
            </a:r>
            <a:r>
              <a:rPr lang="en-GB" b="1" baseline="0" dirty="0"/>
              <a:t> </a:t>
            </a:r>
            <a:r>
              <a:rPr lang="en-GB" baseline="0" dirty="0"/>
              <a:t>= </a:t>
            </a:r>
            <a:r>
              <a:rPr lang="en-GB" baseline="0" dirty="0" err="1"/>
              <a:t>focust</a:t>
            </a:r>
            <a:r>
              <a:rPr lang="en-GB" baseline="0" dirty="0"/>
              <a:t> op de </a:t>
            </a:r>
            <a:r>
              <a:rPr lang="en-GB" baseline="0" dirty="0" err="1"/>
              <a:t>organismen</a:t>
            </a:r>
            <a:r>
              <a:rPr lang="en-GB" baseline="0" dirty="0"/>
              <a:t> die </a:t>
            </a:r>
            <a:r>
              <a:rPr lang="en-GB" baseline="0" dirty="0" err="1"/>
              <a:t>diensten</a:t>
            </a:r>
            <a:r>
              <a:rPr lang="en-GB" baseline="0" dirty="0"/>
              <a:t> </a:t>
            </a:r>
            <a:r>
              <a:rPr lang="en-GB" baseline="0" dirty="0" err="1"/>
              <a:t>leveren</a:t>
            </a:r>
            <a:r>
              <a:rPr lang="en-GB" baseline="0" dirty="0"/>
              <a:t> </a:t>
            </a:r>
            <a:r>
              <a:rPr lang="en-GB" baseline="0" dirty="0" err="1"/>
              <a:t>aan</a:t>
            </a:r>
            <a:r>
              <a:rPr lang="en-GB" baseline="0" dirty="0"/>
              <a:t> de </a:t>
            </a:r>
            <a:r>
              <a:rPr lang="en-GB" baseline="0" dirty="0" err="1"/>
              <a:t>landbouw</a:t>
            </a:r>
            <a:r>
              <a:rPr lang="en-GB" baseline="0" dirty="0"/>
              <a:t> </a:t>
            </a:r>
            <a:br>
              <a:rPr lang="en-GB" baseline="0" dirty="0"/>
            </a:br>
            <a:r>
              <a:rPr lang="en-GB" baseline="0" dirty="0"/>
              <a:t>(</a:t>
            </a:r>
            <a:r>
              <a:rPr lang="en-GB" baseline="0" dirty="0" err="1"/>
              <a:t>ecosysteemdiensten</a:t>
            </a:r>
            <a:r>
              <a:rPr lang="en-GB" baseline="0" dirty="0"/>
              <a:t>: </a:t>
            </a:r>
            <a:r>
              <a:rPr lang="en-GB" baseline="0" dirty="0" err="1"/>
              <a:t>regulerende</a:t>
            </a:r>
            <a:r>
              <a:rPr lang="en-GB" baseline="0" dirty="0"/>
              <a:t> </a:t>
            </a:r>
            <a:r>
              <a:rPr lang="en-GB" baseline="0" dirty="0" err="1"/>
              <a:t>diensten</a:t>
            </a:r>
            <a:r>
              <a:rPr lang="en-GB" baseline="0" dirty="0"/>
              <a:t>: </a:t>
            </a:r>
            <a:r>
              <a:rPr lang="en-GB" baseline="0" dirty="0" err="1"/>
              <a:t>bodemkwaliteit</a:t>
            </a:r>
            <a:r>
              <a:rPr lang="en-GB" baseline="0" dirty="0"/>
              <a:t>, </a:t>
            </a:r>
            <a:r>
              <a:rPr lang="en-GB" baseline="0" dirty="0" err="1"/>
              <a:t>erosiebeheersing</a:t>
            </a:r>
            <a:r>
              <a:rPr lang="en-GB" baseline="0" dirty="0"/>
              <a:t>, </a:t>
            </a:r>
            <a:r>
              <a:rPr lang="en-GB" baseline="0" dirty="0" err="1"/>
              <a:t>waterkwaliteit</a:t>
            </a:r>
            <a:r>
              <a:rPr lang="en-GB" baseline="0" dirty="0"/>
              <a:t>, </a:t>
            </a:r>
            <a:r>
              <a:rPr lang="en-GB" baseline="0" dirty="0" err="1"/>
              <a:t>klimaat</a:t>
            </a:r>
            <a:r>
              <a:rPr lang="en-GB" baseline="0" dirty="0"/>
              <a:t> </a:t>
            </a:r>
            <a:r>
              <a:rPr lang="en-GB" baseline="0" dirty="0" err="1"/>
              <a:t>regulatie</a:t>
            </a:r>
            <a:r>
              <a:rPr lang="en-GB" baseline="0" dirty="0"/>
              <a:t>, …, </a:t>
            </a:r>
            <a:r>
              <a:rPr lang="en-GB" baseline="0" dirty="0" err="1"/>
              <a:t>bestuiving</a:t>
            </a:r>
            <a:r>
              <a:rPr lang="en-GB" baseline="0" dirty="0"/>
              <a:t> </a:t>
            </a:r>
            <a:r>
              <a:rPr lang="en-GB" baseline="0" dirty="0" err="1"/>
              <a:t>plaagbeheersing</a:t>
            </a:r>
            <a:r>
              <a:rPr lang="en-GB" baseline="0" dirty="0"/>
              <a:t>)</a:t>
            </a:r>
          </a:p>
          <a:p>
            <a:pPr marL="171450" indent="-171450">
              <a:buFont typeface="Arial" panose="020B0604020202020204" pitchFamily="34" charset="0"/>
              <a:buChar char="•"/>
            </a:pPr>
            <a:r>
              <a:rPr lang="en-GB" dirty="0" err="1"/>
              <a:t>Bloemenranden</a:t>
            </a:r>
            <a:r>
              <a:rPr lang="en-GB" dirty="0"/>
              <a:t> </a:t>
            </a:r>
            <a:r>
              <a:rPr lang="en-GB" dirty="0" err="1"/>
              <a:t>naast</a:t>
            </a:r>
            <a:r>
              <a:rPr lang="en-GB" dirty="0"/>
              <a:t> </a:t>
            </a:r>
            <a:r>
              <a:rPr lang="en-GB" dirty="0" err="1"/>
              <a:t>akkers</a:t>
            </a:r>
            <a:r>
              <a:rPr lang="en-GB" dirty="0"/>
              <a:t> </a:t>
            </a:r>
            <a:r>
              <a:rPr lang="en-GB" dirty="0" err="1"/>
              <a:t>kunnen</a:t>
            </a:r>
            <a:r>
              <a:rPr lang="en-GB" dirty="0"/>
              <a:t> </a:t>
            </a:r>
            <a:r>
              <a:rPr lang="en-GB" dirty="0" err="1"/>
              <a:t>nestgelegenheid</a:t>
            </a:r>
            <a:r>
              <a:rPr lang="en-GB" dirty="0"/>
              <a:t>, </a:t>
            </a:r>
            <a:r>
              <a:rPr lang="en-GB" dirty="0" err="1"/>
              <a:t>schuilgelegenheid</a:t>
            </a:r>
            <a:r>
              <a:rPr lang="en-GB" dirty="0"/>
              <a:t> en</a:t>
            </a:r>
            <a:r>
              <a:rPr lang="en-GB" baseline="0" dirty="0"/>
              <a:t> </a:t>
            </a:r>
            <a:r>
              <a:rPr lang="en-GB" baseline="0" dirty="0" err="1"/>
              <a:t>voedsel</a:t>
            </a:r>
            <a:r>
              <a:rPr lang="en-GB" baseline="0" dirty="0"/>
              <a:t> (</a:t>
            </a:r>
            <a:r>
              <a:rPr lang="en-GB" baseline="0" dirty="0" err="1"/>
              <a:t>stuifmeel</a:t>
            </a:r>
            <a:r>
              <a:rPr lang="en-GB" baseline="0" dirty="0"/>
              <a:t>) </a:t>
            </a:r>
            <a:r>
              <a:rPr lang="en-GB" baseline="0" dirty="0" err="1"/>
              <a:t>bieden</a:t>
            </a:r>
            <a:r>
              <a:rPr lang="en-GB" baseline="0" dirty="0"/>
              <a:t> </a:t>
            </a:r>
            <a:r>
              <a:rPr lang="en-GB" baseline="0" dirty="0" err="1"/>
              <a:t>aan</a:t>
            </a:r>
            <a:r>
              <a:rPr lang="en-GB" baseline="0" dirty="0"/>
              <a:t> </a:t>
            </a:r>
            <a:r>
              <a:rPr lang="en-GB" baseline="0" dirty="0" err="1"/>
              <a:t>plaagbestrijders</a:t>
            </a:r>
            <a:r>
              <a:rPr lang="en-GB" baseline="0" dirty="0"/>
              <a:t> en </a:t>
            </a:r>
            <a:r>
              <a:rPr lang="en-GB" baseline="0" dirty="0" err="1"/>
              <a:t>bestuivers</a:t>
            </a:r>
            <a:r>
              <a:rPr lang="en-GB" baseline="0" dirty="0"/>
              <a:t>, </a:t>
            </a:r>
            <a:r>
              <a:rPr lang="en-GB" baseline="0" dirty="0" err="1"/>
              <a:t>zoals</a:t>
            </a:r>
            <a:r>
              <a:rPr lang="en-GB" baseline="0" dirty="0"/>
              <a:t> </a:t>
            </a:r>
            <a:r>
              <a:rPr lang="en-GB" baseline="0" dirty="0" err="1"/>
              <a:t>bijen</a:t>
            </a:r>
            <a:r>
              <a:rPr lang="en-GB" baseline="0" dirty="0"/>
              <a:t>, </a:t>
            </a:r>
            <a:r>
              <a:rPr lang="en-GB" baseline="0" dirty="0" err="1"/>
              <a:t>spinnen</a:t>
            </a:r>
            <a:r>
              <a:rPr lang="en-GB" baseline="0" dirty="0"/>
              <a:t>, </a:t>
            </a:r>
            <a:r>
              <a:rPr lang="en-GB" baseline="0" dirty="0" err="1"/>
              <a:t>lieveheerbeestjes</a:t>
            </a:r>
            <a:r>
              <a:rPr lang="en-GB" baseline="0" dirty="0"/>
              <a:t>, </a:t>
            </a:r>
            <a:r>
              <a:rPr lang="en-GB" baseline="0" dirty="0" err="1"/>
              <a:t>loopkevers</a:t>
            </a:r>
            <a:r>
              <a:rPr lang="en-GB" baseline="0" dirty="0"/>
              <a:t>, </a:t>
            </a:r>
            <a:r>
              <a:rPr lang="en-GB" baseline="0" dirty="0" err="1"/>
              <a:t>gaasvliegen</a:t>
            </a:r>
            <a:r>
              <a:rPr lang="en-GB" baseline="0" dirty="0"/>
              <a:t>, </a:t>
            </a:r>
            <a:r>
              <a:rPr lang="en-GB" baseline="0" dirty="0" err="1"/>
              <a:t>zweefvliegen</a:t>
            </a:r>
            <a:r>
              <a:rPr lang="en-GB" baseline="0" dirty="0"/>
              <a:t>,…</a:t>
            </a:r>
          </a:p>
          <a:p>
            <a:pPr marL="171450" indent="-171450">
              <a:buFont typeface="Arial" panose="020B0604020202020204" pitchFamily="34" charset="0"/>
              <a:buChar char="•"/>
            </a:pPr>
            <a:r>
              <a:rPr lang="en-GB" baseline="0" dirty="0" err="1"/>
              <a:t>Bloemenranden</a:t>
            </a:r>
            <a:r>
              <a:rPr lang="en-GB" baseline="0" dirty="0"/>
              <a:t> = </a:t>
            </a:r>
            <a:r>
              <a:rPr lang="en-GB" baseline="0" dirty="0" err="1"/>
              <a:t>meer</a:t>
            </a:r>
            <a:r>
              <a:rPr lang="en-GB" baseline="0" dirty="0"/>
              <a:t> </a:t>
            </a:r>
            <a:r>
              <a:rPr lang="en-GB" baseline="0" dirty="0" err="1"/>
              <a:t>biodiversiteit</a:t>
            </a:r>
            <a:endParaRPr lang="en-GB" baseline="0" dirty="0"/>
          </a:p>
          <a:p>
            <a:pPr marL="171450" indent="-171450">
              <a:buFont typeface="Arial" panose="020B0604020202020204" pitchFamily="34" charset="0"/>
              <a:buChar char="•"/>
            </a:pPr>
            <a:r>
              <a:rPr lang="en-GB" baseline="0" dirty="0" err="1"/>
              <a:t>Als</a:t>
            </a:r>
            <a:r>
              <a:rPr lang="en-GB" baseline="0" dirty="0"/>
              <a:t> de </a:t>
            </a:r>
            <a:r>
              <a:rPr lang="en-GB" baseline="0" dirty="0" err="1"/>
              <a:t>juiste</a:t>
            </a:r>
            <a:r>
              <a:rPr lang="en-GB" baseline="0" dirty="0"/>
              <a:t> </a:t>
            </a:r>
            <a:r>
              <a:rPr lang="en-GB" baseline="0" dirty="0" err="1"/>
              <a:t>bloemen</a:t>
            </a:r>
            <a:r>
              <a:rPr lang="en-GB" baseline="0" dirty="0"/>
              <a:t> </a:t>
            </a:r>
            <a:r>
              <a:rPr lang="en-GB" baseline="0" dirty="0" err="1"/>
              <a:t>gekozen</a:t>
            </a:r>
            <a:r>
              <a:rPr lang="en-GB" baseline="0" dirty="0"/>
              <a:t> (= </a:t>
            </a:r>
            <a:r>
              <a:rPr lang="en-GB" baseline="0" dirty="0" err="1"/>
              <a:t>diegenen</a:t>
            </a:r>
            <a:r>
              <a:rPr lang="en-GB" baseline="0" dirty="0"/>
              <a:t> die </a:t>
            </a:r>
            <a:r>
              <a:rPr lang="en-GB" baseline="0" dirty="0" err="1"/>
              <a:t>interessant</a:t>
            </a:r>
            <a:r>
              <a:rPr lang="en-GB" baseline="0" dirty="0"/>
              <a:t> </a:t>
            </a:r>
            <a:r>
              <a:rPr lang="en-GB" baseline="0" dirty="0" err="1"/>
              <a:t>zijn</a:t>
            </a:r>
            <a:r>
              <a:rPr lang="en-GB" baseline="0" dirty="0"/>
              <a:t> </a:t>
            </a:r>
            <a:r>
              <a:rPr lang="en-GB" baseline="0" dirty="0" err="1"/>
              <a:t>voor</a:t>
            </a:r>
            <a:r>
              <a:rPr lang="en-GB" baseline="0" dirty="0"/>
              <a:t> </a:t>
            </a:r>
            <a:r>
              <a:rPr lang="en-GB" baseline="0" dirty="0" err="1"/>
              <a:t>plaagbestrijders</a:t>
            </a:r>
            <a:r>
              <a:rPr lang="en-GB" baseline="0" dirty="0"/>
              <a:t> en </a:t>
            </a:r>
            <a:r>
              <a:rPr lang="en-GB" baseline="0" dirty="0" err="1"/>
              <a:t>bestuivers</a:t>
            </a:r>
            <a:r>
              <a:rPr lang="en-GB" baseline="0" dirty="0"/>
              <a:t> =&gt; </a:t>
            </a:r>
            <a:r>
              <a:rPr lang="en-GB" baseline="0" dirty="0" err="1"/>
              <a:t>meer</a:t>
            </a:r>
            <a:r>
              <a:rPr lang="en-GB" baseline="0" dirty="0"/>
              <a:t> </a:t>
            </a:r>
            <a:r>
              <a:rPr lang="en-GB" baseline="0" dirty="0" err="1"/>
              <a:t>functionele</a:t>
            </a:r>
            <a:r>
              <a:rPr lang="en-GB" baseline="0" dirty="0"/>
              <a:t> </a:t>
            </a:r>
            <a:r>
              <a:rPr lang="en-GB" baseline="0" dirty="0" err="1"/>
              <a:t>biodiversiteit</a:t>
            </a:r>
            <a:endParaRPr lang="en-GB" baseline="0" dirty="0"/>
          </a:p>
          <a:p>
            <a:pPr marL="171450" indent="-171450">
              <a:buFont typeface="Arial" panose="020B0604020202020204" pitchFamily="34" charset="0"/>
              <a:buChar char="•"/>
            </a:pPr>
            <a:r>
              <a:rPr lang="en-GB" baseline="0" dirty="0" err="1"/>
              <a:t>Dit</a:t>
            </a:r>
            <a:r>
              <a:rPr lang="en-GB" baseline="0" dirty="0"/>
              <a:t> </a:t>
            </a:r>
            <a:r>
              <a:rPr lang="en-GB" baseline="0" dirty="0" err="1"/>
              <a:t>resulteert</a:t>
            </a:r>
            <a:r>
              <a:rPr lang="en-GB" baseline="0" dirty="0"/>
              <a:t> in minder </a:t>
            </a:r>
            <a:r>
              <a:rPr lang="en-GB" baseline="0" dirty="0" err="1"/>
              <a:t>plagen</a:t>
            </a:r>
            <a:r>
              <a:rPr lang="en-GB" baseline="0" dirty="0"/>
              <a:t> en </a:t>
            </a:r>
            <a:r>
              <a:rPr lang="en-GB" baseline="0" dirty="0" err="1"/>
              <a:t>betere</a:t>
            </a:r>
            <a:r>
              <a:rPr lang="en-GB" baseline="0" dirty="0"/>
              <a:t> </a:t>
            </a:r>
            <a:r>
              <a:rPr lang="en-GB" baseline="0" dirty="0" err="1"/>
              <a:t>bestuiving</a:t>
            </a:r>
            <a:r>
              <a:rPr lang="en-GB" baseline="0" dirty="0"/>
              <a:t> in het veld,</a:t>
            </a:r>
          </a:p>
          <a:p>
            <a:pPr marL="171450" indent="-171450">
              <a:buFont typeface="Arial" panose="020B0604020202020204" pitchFamily="34" charset="0"/>
              <a:buChar char="•"/>
            </a:pPr>
            <a:r>
              <a:rPr lang="en-GB" baseline="0" dirty="0" err="1"/>
              <a:t>waardoor</a:t>
            </a:r>
            <a:r>
              <a:rPr lang="en-GB" baseline="0" dirty="0"/>
              <a:t> minder </a:t>
            </a:r>
            <a:r>
              <a:rPr lang="en-GB" baseline="0" dirty="0" err="1"/>
              <a:t>gewasbeschermingsmiddelen</a:t>
            </a:r>
            <a:r>
              <a:rPr lang="en-GB" baseline="0" dirty="0"/>
              <a:t> </a:t>
            </a:r>
            <a:r>
              <a:rPr lang="en-GB" baseline="0" dirty="0" err="1"/>
              <a:t>nodig</a:t>
            </a:r>
            <a:r>
              <a:rPr lang="en-GB" baseline="0" dirty="0"/>
              <a:t> </a:t>
            </a:r>
            <a:r>
              <a:rPr lang="en-GB" baseline="0" dirty="0" err="1"/>
              <a:t>zijn</a:t>
            </a:r>
            <a:r>
              <a:rPr lang="en-GB" baseline="0" dirty="0"/>
              <a:t>,</a:t>
            </a:r>
          </a:p>
          <a:p>
            <a:pPr marL="171450" indent="-171450">
              <a:buFont typeface="Arial" panose="020B0604020202020204" pitchFamily="34" charset="0"/>
              <a:buChar char="•"/>
            </a:pPr>
            <a:r>
              <a:rPr lang="en-GB" baseline="0" dirty="0" err="1"/>
              <a:t>waardoor</a:t>
            </a:r>
            <a:r>
              <a:rPr lang="en-GB" baseline="0" dirty="0"/>
              <a:t> de </a:t>
            </a:r>
            <a:r>
              <a:rPr lang="en-GB" baseline="0" dirty="0" err="1"/>
              <a:t>functionele</a:t>
            </a:r>
            <a:r>
              <a:rPr lang="en-GB" baseline="0" dirty="0"/>
              <a:t> </a:t>
            </a:r>
            <a:r>
              <a:rPr lang="en-GB" baseline="0" dirty="0" err="1"/>
              <a:t>organismen</a:t>
            </a:r>
            <a:r>
              <a:rPr lang="en-GB" baseline="0" dirty="0"/>
              <a:t> </a:t>
            </a:r>
            <a:r>
              <a:rPr lang="en-GB" baseline="0" dirty="0" err="1"/>
              <a:t>beter</a:t>
            </a:r>
            <a:r>
              <a:rPr lang="en-GB" baseline="0" dirty="0"/>
              <a:t> </a:t>
            </a:r>
            <a:r>
              <a:rPr lang="en-GB" baseline="0" dirty="0" err="1"/>
              <a:t>overleven</a:t>
            </a:r>
            <a:endParaRPr lang="en-GB" baseline="0" dirty="0"/>
          </a:p>
          <a:p>
            <a:pPr marL="628650" lvl="1" indent="-171450">
              <a:buFont typeface="Wingdings" panose="05000000000000000000" pitchFamily="2" charset="2"/>
              <a:buChar char="ð"/>
            </a:pPr>
            <a:r>
              <a:rPr lang="en-GB" baseline="0" dirty="0" err="1"/>
              <a:t>Positieve</a:t>
            </a:r>
            <a:r>
              <a:rPr lang="en-GB" baseline="0" dirty="0"/>
              <a:t> spiral/</a:t>
            </a:r>
            <a:r>
              <a:rPr lang="en-GB" baseline="0" dirty="0" err="1"/>
              <a:t>cyclus</a:t>
            </a:r>
            <a:endParaRPr lang="en-GB" baseline="0" dirty="0"/>
          </a:p>
          <a:p>
            <a:pPr marL="0" lvl="0" indent="0">
              <a:buFont typeface="Wingdings" panose="05000000000000000000" pitchFamily="2" charset="2"/>
              <a:buNone/>
            </a:pPr>
            <a:r>
              <a:rPr lang="en-GB" b="1" baseline="0" dirty="0"/>
              <a:t>Principe 6: </a:t>
            </a:r>
            <a:r>
              <a:rPr lang="nl-NL" sz="1200" b="1" kern="1200" dirty="0">
                <a:solidFill>
                  <a:srgbClr val="131313"/>
                </a:solidFill>
                <a:latin typeface="+mn-lt"/>
                <a:ea typeface="+mn-ea"/>
                <a:cs typeface="+mn-cs"/>
              </a:rPr>
              <a:t>Synergie</a:t>
            </a:r>
            <a:r>
              <a:rPr lang="nl-NL" sz="1200" kern="1200" dirty="0">
                <a:solidFill>
                  <a:srgbClr val="131313"/>
                </a:solidFill>
                <a:latin typeface="+mn-lt"/>
                <a:ea typeface="+mn-ea"/>
                <a:cs typeface="+mn-cs"/>
              </a:rPr>
              <a:t>: </a:t>
            </a:r>
            <a:r>
              <a:rPr lang="nl-BE" sz="1200" kern="1200" dirty="0">
                <a:solidFill>
                  <a:srgbClr val="131313"/>
                </a:solidFill>
                <a:latin typeface="+mn-lt"/>
                <a:ea typeface="+mn-ea"/>
                <a:cs typeface="+mn-cs"/>
              </a:rPr>
              <a:t>Bevorder positieve ecologische interactie, synergie, integratie en complementariteit tussen de elementen van agro-ecosystemen</a:t>
            </a:r>
          </a:p>
          <a:p>
            <a:pPr marL="0" lvl="0" indent="0">
              <a:buFont typeface="Wingdings" panose="05000000000000000000" pitchFamily="2" charset="2"/>
              <a:buNone/>
            </a:pPr>
            <a:endParaRPr lang="nl-BE" sz="1200" kern="1200" dirty="0">
              <a:solidFill>
                <a:srgbClr val="131313"/>
              </a:solidFill>
              <a:latin typeface="+mn-lt"/>
              <a:ea typeface="+mn-ea"/>
              <a:cs typeface="+mn-cs"/>
            </a:endParaRPr>
          </a:p>
          <a:p>
            <a:pPr marL="0" lvl="0" indent="0">
              <a:buFont typeface="Wingdings" panose="05000000000000000000" pitchFamily="2" charset="2"/>
              <a:buNone/>
            </a:pPr>
            <a:r>
              <a:rPr lang="en-GB" dirty="0" err="1"/>
              <a:t>Bron</a:t>
            </a:r>
            <a:r>
              <a:rPr lang="en-GB" dirty="0"/>
              <a:t>: Felix</a:t>
            </a:r>
            <a:r>
              <a:rPr lang="en-GB" baseline="0" dirty="0"/>
              <a:t> Wäckers, </a:t>
            </a:r>
            <a:r>
              <a:rPr lang="en-GB" baseline="0" dirty="0" err="1"/>
              <a:t>Studiedag</a:t>
            </a:r>
            <a:r>
              <a:rPr lang="en-GB" baseline="0" dirty="0"/>
              <a:t> “Towards a </a:t>
            </a:r>
            <a:r>
              <a:rPr lang="en-GB" baseline="0" dirty="0" err="1"/>
              <a:t>FABulous</a:t>
            </a:r>
            <a:r>
              <a:rPr lang="en-GB" baseline="0" dirty="0"/>
              <a:t> CAP”, 11 </a:t>
            </a:r>
            <a:r>
              <a:rPr lang="en-GB" baseline="0" dirty="0" err="1"/>
              <a:t>juni</a:t>
            </a:r>
            <a:r>
              <a:rPr lang="en-GB" baseline="0" dirty="0"/>
              <a:t> 2021, </a:t>
            </a:r>
            <a:r>
              <a:rPr lang="en-GB" dirty="0">
                <a:solidFill>
                  <a:schemeClr val="bg1">
                    <a:lumMod val="95000"/>
                  </a:schemeClr>
                </a:solidFill>
                <a:hlinkClick r:id="rId3"/>
              </a:rPr>
              <a:t>https://www.youtube.com/watch?v=oYhGHztPBZ8</a:t>
            </a:r>
            <a:r>
              <a:rPr lang="en-GB" dirty="0">
                <a:solidFill>
                  <a:schemeClr val="bg1">
                    <a:lumMod val="95000"/>
                  </a:schemeClr>
                </a:solidFill>
              </a:rPr>
              <a:t> min 17-26</a:t>
            </a:r>
            <a:endParaRPr lang="en-GB" dirty="0"/>
          </a:p>
          <a:p>
            <a:pPr marL="0" lvl="0" indent="0">
              <a:buFont typeface="Wingdings" panose="05000000000000000000" pitchFamily="2" charset="2"/>
              <a:buNone/>
            </a:pPr>
            <a:r>
              <a:rPr lang="en-GB" dirty="0"/>
              <a:t>https://vilt.be/nl/nieuws/bloemenstroken-zijn-rendabeler-voor-de-boer-dan-gewassen?utm_medium=email&amp;utm_campaign=Nieuwsbrief%20Vilt%20-%2014-07-2021&amp;utm_content=Nieuwsbrief%20Vilt%20-%2014-07-2021+CID_0e77f0023f7d8918127b17c796e5a739&amp;utm_source=nieuwsbrieven%20Vilt&amp;utm_term=Lees%20meer  </a:t>
            </a:r>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30</a:t>
            </a:fld>
            <a:endParaRPr lang="nl-BE"/>
          </a:p>
        </p:txBody>
      </p:sp>
    </p:spTree>
    <p:extLst>
      <p:ext uri="{BB962C8B-B14F-4D97-AF65-F5344CB8AC3E}">
        <p14:creationId xmlns:p14="http://schemas.microsoft.com/office/powerpoint/2010/main" val="1192734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noProof="0" dirty="0"/>
              <a:t>Voorbeeld</a:t>
            </a:r>
            <a:r>
              <a:rPr lang="nl-BE" b="1" baseline="0" noProof="0" dirty="0"/>
              <a:t> 3: Niet-kerende bodembewerking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1" noProof="0" dirty="0"/>
              <a:t>~ Principe 3: </a:t>
            </a:r>
            <a:r>
              <a:rPr lang="nl-NL" sz="1200" b="1" kern="1200" dirty="0">
                <a:solidFill>
                  <a:srgbClr val="131313"/>
                </a:solidFill>
                <a:latin typeface="+mn-lt"/>
                <a:ea typeface="+mn-ea"/>
                <a:cs typeface="+mn-cs"/>
              </a:rPr>
              <a:t>Gezonde bodem</a:t>
            </a:r>
            <a:r>
              <a:rPr lang="nl-NL" sz="1200" kern="1200" dirty="0">
                <a:solidFill>
                  <a:srgbClr val="131313"/>
                </a:solidFill>
                <a:latin typeface="+mn-lt"/>
                <a:ea typeface="+mn-ea"/>
                <a:cs typeface="+mn-cs"/>
              </a:rPr>
              <a:t>: Behoud of versterk </a:t>
            </a:r>
            <a:r>
              <a:rPr lang="nl-BE" sz="1200" kern="1200" dirty="0">
                <a:solidFill>
                  <a:srgbClr val="131313"/>
                </a:solidFill>
                <a:latin typeface="+mn-lt"/>
                <a:ea typeface="+mn-ea"/>
                <a:cs typeface="+mn-cs"/>
              </a:rPr>
              <a:t>de bodemgezondheid en -functies, om plantengroei te verbeteren, door organisch materiaal in te brengen en de biologische activiteit in de bodem te verbeteren.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noProof="0" dirty="0"/>
              <a:t>Ploegen doodt 40 à 60% van het bodemleven</a:t>
            </a:r>
            <a:r>
              <a:rPr lang="nl-BE" sz="1200" baseline="0" noProof="0" dirty="0"/>
              <a:t> </a:t>
            </a:r>
            <a:r>
              <a:rPr lang="nl-BE" sz="1200" baseline="0" noProof="0" dirty="0">
                <a:sym typeface="Wingdings" panose="05000000000000000000" pitchFamily="2" charset="2"/>
              </a:rPr>
              <a:t> de ondergrondse FAB kan zijn functies niet meer vervullen </a:t>
            </a:r>
            <a:r>
              <a:rPr lang="nl-BE" sz="1200" baseline="0" noProof="0" dirty="0"/>
              <a:t> </a:t>
            </a:r>
            <a:r>
              <a:rPr lang="nl-BE" sz="1200" noProof="0" dirty="0"/>
              <a:t>externe </a:t>
            </a:r>
            <a:r>
              <a:rPr lang="nl-BE" sz="1200" noProof="0" dirty="0" err="1"/>
              <a:t>inputs</a:t>
            </a:r>
            <a:r>
              <a:rPr lang="nl-BE" sz="1200" noProof="0" dirty="0"/>
              <a:t> worden noodzakelijk </a:t>
            </a:r>
            <a:r>
              <a:rPr lang="nl-BE" sz="1200" baseline="0" noProof="0" dirty="0"/>
              <a:t>(kunstmest, gewasbeschermingsmiddelen) om deze </a:t>
            </a:r>
            <a:r>
              <a:rPr lang="nl-BE" sz="1200" b="1" baseline="0" noProof="0" dirty="0"/>
              <a:t>systeemfout</a:t>
            </a:r>
            <a:r>
              <a:rPr lang="nl-BE" sz="1200" baseline="0" noProof="0" dirty="0"/>
              <a:t> op te vangen.</a:t>
            </a:r>
            <a:endParaRPr lang="nl-BE" sz="1200" noProof="0" dirty="0"/>
          </a:p>
          <a:p>
            <a:pPr marL="171450" indent="-171450">
              <a:buFont typeface="Arial" panose="020B0604020202020204" pitchFamily="34" charset="0"/>
              <a:buChar char="•"/>
            </a:pPr>
            <a:r>
              <a:rPr lang="nl-BE" noProof="0" dirty="0"/>
              <a:t>Niet-kerende</a:t>
            </a:r>
            <a:r>
              <a:rPr lang="nl-BE" baseline="0" noProof="0" dirty="0"/>
              <a:t> bodembewerking spaart het bodemleven* </a:t>
            </a:r>
            <a:r>
              <a:rPr lang="nl-BE" baseline="0" noProof="0" dirty="0">
                <a:sym typeface="Wingdings" panose="05000000000000000000" pitchFamily="2" charset="2"/>
              </a:rPr>
              <a:t> de gewassen kunnen opnieuw gebruik maken van de </a:t>
            </a:r>
            <a:r>
              <a:rPr lang="nl-BE" b="1" baseline="0" noProof="0" dirty="0">
                <a:sym typeface="Wingdings" panose="05000000000000000000" pitchFamily="2" charset="2"/>
              </a:rPr>
              <a:t>ecosysteemdiensten</a:t>
            </a:r>
            <a:r>
              <a:rPr lang="nl-BE" baseline="0" noProof="0" dirty="0">
                <a:sym typeface="Wingdings" panose="05000000000000000000" pitchFamily="2" charset="2"/>
              </a:rPr>
              <a:t> ervan  de gewassen worden weerbaarder  minder mineralen (bv. uit kunstmest) en gewasbeschermingsmiddelen nodig </a:t>
            </a:r>
            <a:r>
              <a:rPr lang="nl-BE" b="1" baseline="0" noProof="0" dirty="0">
                <a:sym typeface="Wingdings" panose="05000000000000000000" pitchFamily="2" charset="2"/>
              </a:rPr>
              <a:t>(= principe 2 verminderen </a:t>
            </a:r>
            <a:r>
              <a:rPr lang="nl-BE" b="1" baseline="0" noProof="0" dirty="0" err="1">
                <a:sym typeface="Wingdings" panose="05000000000000000000" pitchFamily="2" charset="2"/>
              </a:rPr>
              <a:t>inputs</a:t>
            </a:r>
            <a:r>
              <a:rPr lang="nl-BE" baseline="0" noProof="0" dirty="0">
                <a:sym typeface="Wingdings" panose="05000000000000000000" pitchFamily="2" charset="2"/>
              </a:rPr>
              <a:t>)</a:t>
            </a:r>
          </a:p>
          <a:p>
            <a:r>
              <a:rPr lang="nl-BE" baseline="0" noProof="0" dirty="0">
                <a:sym typeface="Wingdings" panose="05000000000000000000" pitchFamily="2" charset="2"/>
              </a:rPr>
              <a:t>Dit effect kan versterkt worden door bijkomende maatregelen, zoals teelt bodembedekkers (inwerken) of toevoegen compost.</a:t>
            </a:r>
          </a:p>
          <a:p>
            <a:r>
              <a:rPr lang="nl-BE" baseline="0" noProof="0" dirty="0">
                <a:sym typeface="Wingdings" panose="05000000000000000000" pitchFamily="2" charset="2"/>
              </a:rPr>
              <a:t> </a:t>
            </a:r>
          </a:p>
          <a:p>
            <a:r>
              <a:rPr lang="nl-BE" baseline="0" noProof="0" dirty="0">
                <a:sym typeface="Wingdings" panose="05000000000000000000" pitchFamily="2" charset="2"/>
              </a:rPr>
              <a:t>* In een proef van PSKW in openlucht groetenteelt was in biologische en gangbare percelen die niet gespit werden en waar meer organische stof aangevoerd werd (bodembedekkers + compost) het aantal regenwormen na één jaar dubbel zo hoog als in de gespitte referentiepercelen (Fleerakkers et al., Proeftuinnieuws, 11 juni 2021)</a:t>
            </a:r>
            <a:endParaRPr lang="nl-BE" noProof="0"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31</a:t>
            </a:fld>
            <a:endParaRPr lang="nl-BE"/>
          </a:p>
        </p:txBody>
      </p:sp>
    </p:spTree>
    <p:extLst>
      <p:ext uri="{BB962C8B-B14F-4D97-AF65-F5344CB8AC3E}">
        <p14:creationId xmlns:p14="http://schemas.microsoft.com/office/powerpoint/2010/main" val="3067027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BE" dirty="0"/>
              <a:t>Als </a:t>
            </a:r>
            <a:r>
              <a:rPr lang="nl-BE" b="1" dirty="0"/>
              <a:t>verschillende principes gecombineerd </a:t>
            </a:r>
            <a:r>
              <a:rPr lang="nl-BE" dirty="0"/>
              <a:t>worden, </a:t>
            </a:r>
            <a:r>
              <a:rPr lang="nl-BE" baseline="0" dirty="0"/>
              <a:t>kan je </a:t>
            </a:r>
            <a:r>
              <a:rPr lang="nl-BE" b="1" baseline="0" dirty="0"/>
              <a:t>echt </a:t>
            </a:r>
            <a:r>
              <a:rPr lang="nl-BE" baseline="0" dirty="0"/>
              <a:t>spreken van </a:t>
            </a:r>
            <a:r>
              <a:rPr lang="nl-BE" b="1" baseline="0" dirty="0"/>
              <a:t>re-design</a:t>
            </a:r>
            <a:endParaRPr lang="nl-BE" b="1" dirty="0"/>
          </a:p>
          <a:p>
            <a:pPr marL="0" indent="0">
              <a:buFont typeface="+mj-lt"/>
              <a:buNone/>
            </a:pPr>
            <a:r>
              <a:rPr lang="nl-BE" dirty="0"/>
              <a:t>Een concrete voorbeeld van een bestaand melkvee-akkerbouw-</a:t>
            </a:r>
            <a:r>
              <a:rPr lang="nl-BE" dirty="0" err="1"/>
              <a:t>groentenbedrijf</a:t>
            </a:r>
            <a:r>
              <a:rPr lang="nl-BE" dirty="0"/>
              <a:t>:</a:t>
            </a:r>
          </a:p>
          <a:p>
            <a:pPr marL="228600" indent="-228600">
              <a:buFont typeface="+mj-lt"/>
              <a:buAutoNum type="arabicPeriod"/>
            </a:pPr>
            <a:r>
              <a:rPr lang="nl-BE" dirty="0"/>
              <a:t>Al 14 jaar gebeurt er geen</a:t>
            </a:r>
            <a:r>
              <a:rPr lang="nl-BE" baseline="0" dirty="0"/>
              <a:t> intensieve bodembewerking meer (ploegen, frezen), enkel niet-kerende bodembewerking</a:t>
            </a:r>
            <a:br>
              <a:rPr lang="nl-BE" baseline="0" dirty="0"/>
            </a:br>
            <a:r>
              <a:rPr lang="nl-BE" b="1" baseline="0" dirty="0"/>
              <a:t>= principe 3: </a:t>
            </a:r>
            <a:r>
              <a:rPr lang="nl-NL" sz="1200" b="1" kern="1200" dirty="0">
                <a:solidFill>
                  <a:srgbClr val="131313"/>
                </a:solidFill>
                <a:latin typeface="+mn-lt"/>
                <a:ea typeface="+mn-ea"/>
                <a:cs typeface="+mn-cs"/>
              </a:rPr>
              <a:t>Gezonde bodem</a:t>
            </a:r>
            <a:r>
              <a:rPr lang="nl-NL" sz="1200" kern="1200" dirty="0">
                <a:solidFill>
                  <a:srgbClr val="131313"/>
                </a:solidFill>
                <a:latin typeface="+mn-lt"/>
                <a:ea typeface="+mn-ea"/>
                <a:cs typeface="+mn-cs"/>
              </a:rPr>
              <a:t>: Behoud of versterk </a:t>
            </a:r>
            <a:r>
              <a:rPr lang="nl-BE" sz="1200" kern="1200" dirty="0">
                <a:solidFill>
                  <a:srgbClr val="131313"/>
                </a:solidFill>
                <a:latin typeface="+mn-lt"/>
                <a:ea typeface="+mn-ea"/>
                <a:cs typeface="+mn-cs"/>
              </a:rPr>
              <a:t>de bodemgezondheid en -functies</a:t>
            </a:r>
          </a:p>
          <a:p>
            <a:pPr marL="228600" indent="-228600">
              <a:buFont typeface="+mj-lt"/>
              <a:buAutoNum type="arabicPeriod"/>
            </a:pPr>
            <a:r>
              <a:rPr lang="nl-BE" baseline="0" dirty="0"/>
              <a:t>Daardoor kan er minder kunstmest en gewasbeschermingsmiddelen gebruikt worden</a:t>
            </a:r>
            <a:br>
              <a:rPr lang="nl-BE" baseline="0" dirty="0"/>
            </a:br>
            <a:r>
              <a:rPr lang="nl-BE" b="1" baseline="0" dirty="0"/>
              <a:t>= principe 2: chemische input verminderen</a:t>
            </a:r>
          </a:p>
          <a:p>
            <a:pPr marL="228600" indent="-228600">
              <a:buFont typeface="+mj-lt"/>
              <a:buAutoNum type="arabicPeriod"/>
            </a:pPr>
            <a:r>
              <a:rPr lang="nl-BE" baseline="0" dirty="0"/>
              <a:t>Aan de inputzijde worden dus kosten bespaard,</a:t>
            </a:r>
            <a:br>
              <a:rPr lang="nl-BE" baseline="0" dirty="0"/>
            </a:br>
            <a:r>
              <a:rPr lang="nl-BE" baseline="0" dirty="0"/>
              <a:t>wat samenhangt met </a:t>
            </a:r>
            <a:r>
              <a:rPr lang="nl-BE" b="1" baseline="0" dirty="0"/>
              <a:t>principe 7</a:t>
            </a:r>
            <a:r>
              <a:rPr lang="nl-BE" b="0" baseline="0" dirty="0"/>
              <a:t>:</a:t>
            </a:r>
            <a:r>
              <a:rPr lang="nl-BE" baseline="0" dirty="0"/>
              <a:t> </a:t>
            </a:r>
            <a:r>
              <a:rPr lang="nl-BE" b="1" baseline="0" dirty="0"/>
              <a:t>grotere financiële onafhankelijkheid</a:t>
            </a:r>
            <a:r>
              <a:rPr lang="nl-BE" baseline="0" dirty="0"/>
              <a:t> voor de landbouwer</a:t>
            </a:r>
          </a:p>
          <a:p>
            <a:pPr marL="228600" indent="-228600">
              <a:buFont typeface="+mj-lt"/>
              <a:buAutoNum type="arabicPeriod"/>
            </a:pPr>
            <a:r>
              <a:rPr lang="nl-BE" baseline="0" dirty="0"/>
              <a:t>Behalve mest en compost, worden ook houtsnippers ingebracht, afkomstig van houtkanten op het bedrijf</a:t>
            </a:r>
            <a:br>
              <a:rPr lang="nl-BE" baseline="0" dirty="0"/>
            </a:br>
            <a:r>
              <a:rPr lang="nl-BE" b="1" baseline="0" dirty="0"/>
              <a:t>= principe 5: gebruiken van biodiversiteit </a:t>
            </a:r>
            <a:r>
              <a:rPr lang="nl-BE" b="0" baseline="0" dirty="0"/>
              <a:t>op het bedrijf</a:t>
            </a:r>
            <a:r>
              <a:rPr lang="nl-BE" b="1" baseline="0" dirty="0"/>
              <a:t> + principe 3 bodemgezondheid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BE" baseline="0" dirty="0"/>
              <a:t>Door al die maatregelen stijgt het koolstofgehalte in de bodem en wordt het bodemleven geactiveerd</a:t>
            </a:r>
            <a:br>
              <a:rPr lang="nl-BE" baseline="0" dirty="0"/>
            </a:br>
            <a:r>
              <a:rPr lang="nl-BE" b="1" baseline="0" dirty="0"/>
              <a:t>= principe 5: beschermen biodiversiteit + principe 3 bodemgezondheid</a:t>
            </a:r>
            <a:endParaRPr lang="nl-BE" baseline="0" dirty="0"/>
          </a:p>
          <a:p>
            <a:pPr marL="228600" indent="-228600">
              <a:buFont typeface="+mj-lt"/>
              <a:buAutoNum type="arabicPeriod"/>
            </a:pPr>
            <a:r>
              <a:rPr lang="nl-BE" baseline="0" dirty="0"/>
              <a:t>Dat leidt tot stabiele opbrengsten, ook tijdens de laatste moeilijkere (droge) jaren: geen toppers, maar ook geen dalen.</a:t>
            </a:r>
            <a:br>
              <a:rPr lang="nl-BE" baseline="0" dirty="0"/>
            </a:br>
            <a:r>
              <a:rPr lang="nl-BE" b="1" baseline="0" dirty="0"/>
              <a:t>= Algemeen ecologisch principe: </a:t>
            </a:r>
            <a:r>
              <a:rPr lang="nl-NL" sz="1200" b="1" kern="1200" dirty="0">
                <a:solidFill>
                  <a:srgbClr val="131313"/>
                </a:solidFill>
                <a:latin typeface="+mn-lt"/>
                <a:ea typeface="+mn-ea"/>
                <a:cs typeface="+mn-cs"/>
              </a:rPr>
              <a:t>Verhoogde veerkracht</a:t>
            </a:r>
          </a:p>
          <a:p>
            <a:pPr marL="228600" indent="-228600">
              <a:buFont typeface="+mj-lt"/>
              <a:buAutoNum type="arabicPeriod"/>
            </a:pPr>
            <a:r>
              <a:rPr lang="nl-BE" baseline="0" dirty="0"/>
              <a:t>De aardappelen en groenten gaan naar de verwerkende industrie en van daar naar grootwarenhuizen e.d. (lange keten)</a:t>
            </a:r>
          </a:p>
          <a:p>
            <a:pPr marL="228600" indent="-228600">
              <a:buFont typeface="+mj-lt"/>
              <a:buAutoNum type="arabicPeriod"/>
            </a:pPr>
            <a:r>
              <a:rPr lang="nl-BE" baseline="0" dirty="0"/>
              <a:t>Overschotten gaan naar de eigen compostering </a:t>
            </a:r>
            <a:r>
              <a:rPr lang="nl-BE" b="1" baseline="0" dirty="0"/>
              <a:t>= principe 1 recycleren </a:t>
            </a:r>
          </a:p>
          <a:p>
            <a:pPr marL="228600" indent="-228600">
              <a:buFont typeface="+mj-lt"/>
              <a:buAutoNum type="arabicPeriod"/>
            </a:pPr>
            <a:r>
              <a:rPr lang="nl-BE" baseline="0" dirty="0"/>
              <a:t>Gras en maïs blijven op het bedrijf als voeder voor de koeien</a:t>
            </a:r>
          </a:p>
          <a:p>
            <a:pPr marL="228600" indent="-228600">
              <a:buFont typeface="+mj-lt"/>
              <a:buAutoNum type="arabicPeriod"/>
            </a:pPr>
            <a:r>
              <a:rPr lang="nl-BE" baseline="0" dirty="0"/>
              <a:t>Compost en stalmest (uit de potstal) dienen als bemesting</a:t>
            </a:r>
            <a:br>
              <a:rPr lang="nl-BE" baseline="0" dirty="0"/>
            </a:br>
            <a:r>
              <a:rPr lang="nl-BE" b="1" baseline="0" dirty="0"/>
              <a:t>= principe 1 Recycleren &amp; sluiten nutriëntencycli</a:t>
            </a:r>
          </a:p>
          <a:p>
            <a:pPr marL="228600" indent="-228600">
              <a:buFont typeface="+mj-lt"/>
              <a:buAutoNum type="arabicPeriod"/>
            </a:pPr>
            <a:r>
              <a:rPr lang="nl-BE" baseline="0" dirty="0"/>
              <a:t>Een deel van het materiaal voor de compostering wordt aangevoerd van buitenaf, de compost wordt verkocht</a:t>
            </a:r>
            <a:br>
              <a:rPr lang="nl-BE" baseline="0" dirty="0"/>
            </a:br>
            <a:r>
              <a:rPr lang="nl-BE" baseline="0" dirty="0"/>
              <a:t>= bijkomende productietak = </a:t>
            </a:r>
            <a:r>
              <a:rPr lang="nl-BE" b="1" baseline="0" dirty="0"/>
              <a:t>principe 7 economische diversificatie </a:t>
            </a:r>
            <a:r>
              <a:rPr lang="nl-BE" b="1" baseline="0" dirty="0">
                <a:sym typeface="Wingdings" panose="05000000000000000000" pitchFamily="2" charset="2"/>
              </a:rPr>
              <a:t> </a:t>
            </a:r>
            <a:r>
              <a:rPr lang="nl-BE" b="1" baseline="0" dirty="0"/>
              <a:t>meer financiële onafhankelijkheid</a:t>
            </a:r>
          </a:p>
          <a:p>
            <a:pPr marL="228600" indent="-228600">
              <a:buFont typeface="+mj-lt"/>
              <a:buAutoNum type="arabicPeriod"/>
            </a:pPr>
            <a:r>
              <a:rPr lang="nl-BE" b="0" baseline="0" dirty="0"/>
              <a:t>Quote van de landbouwer</a:t>
            </a:r>
          </a:p>
          <a:p>
            <a:pPr marL="0" indent="0">
              <a:buFont typeface="+mj-lt"/>
              <a:buNone/>
            </a:pPr>
            <a:r>
              <a:rPr lang="nl-NL" sz="800" b="1" kern="1200" dirty="0">
                <a:solidFill>
                  <a:schemeClr val="tx2"/>
                </a:solidFill>
                <a:latin typeface="+mn-lt"/>
                <a:ea typeface="+mn-ea"/>
                <a:cs typeface="+mn-cs"/>
              </a:rPr>
              <a:t>In de loop van de jaren heeft deze landbouwer zijn agro-ecosysteem</a:t>
            </a:r>
            <a:r>
              <a:rPr lang="nl-NL" sz="800" b="1" kern="1200" baseline="0" dirty="0">
                <a:solidFill>
                  <a:schemeClr val="tx2"/>
                </a:solidFill>
                <a:latin typeface="+mn-lt"/>
                <a:ea typeface="+mn-ea"/>
                <a:cs typeface="+mn-cs"/>
              </a:rPr>
              <a:t> dus her-ontworpen </a:t>
            </a:r>
            <a:r>
              <a:rPr lang="nl-NL" sz="800" b="1" kern="1200" baseline="0" dirty="0">
                <a:solidFill>
                  <a:schemeClr val="tx2"/>
                </a:solidFill>
                <a:latin typeface="+mn-lt"/>
                <a:ea typeface="+mn-ea"/>
                <a:cs typeface="+mn-cs"/>
                <a:sym typeface="Wingdings" panose="05000000000000000000" pitchFamily="2" charset="2"/>
              </a:rPr>
              <a:t> </a:t>
            </a:r>
            <a:r>
              <a:rPr lang="nl-NL" sz="800" b="1" kern="1200" dirty="0">
                <a:solidFill>
                  <a:schemeClr val="tx2"/>
                </a:solidFill>
                <a:latin typeface="+mn-lt"/>
                <a:ea typeface="+mn-ea"/>
                <a:cs typeface="+mn-cs"/>
              </a:rPr>
              <a:t>Niveau 3: Re-design</a:t>
            </a:r>
          </a:p>
          <a:p>
            <a:pPr marL="0" indent="0">
              <a:buFont typeface="+mj-lt"/>
              <a:buNone/>
            </a:pPr>
            <a:endParaRPr lang="nl-BE" dirty="0"/>
          </a:p>
          <a:p>
            <a:pPr marL="0" indent="0">
              <a:buFont typeface="+mj-lt"/>
              <a:buNone/>
            </a:pPr>
            <a:r>
              <a:rPr lang="nl-BE" noProof="0" dirty="0"/>
              <a:t>Bronnen iconen: </a:t>
            </a:r>
            <a:r>
              <a:rPr lang="nl-BE" baseline="0" noProof="0" dirty="0"/>
              <a:t>thenounproject.com, </a:t>
            </a:r>
            <a:r>
              <a:rPr lang="nl-BE" noProof="0" dirty="0"/>
              <a:t>iconen bibliotheek Vlaamse overheid,</a:t>
            </a:r>
            <a:r>
              <a:rPr lang="nl-BE" baseline="0" noProof="0" dirty="0"/>
              <a:t> https://library.wur.nl/WebQuery/file/lom/lom_t43df981d_004.html </a:t>
            </a:r>
            <a:endParaRPr lang="nl-BE" noProof="0" dirty="0"/>
          </a:p>
          <a:p>
            <a:pPr marL="228600" indent="-228600">
              <a:buFont typeface="+mj-lt"/>
              <a:buAutoNum type="arabicPeriod"/>
            </a:pPr>
            <a:endParaRPr lang="en-GB" dirty="0"/>
          </a:p>
        </p:txBody>
      </p:sp>
      <p:sp>
        <p:nvSpPr>
          <p:cNvPr id="4" name="Tijdelijke aanduiding voor dianummer 3"/>
          <p:cNvSpPr>
            <a:spLocks noGrp="1"/>
          </p:cNvSpPr>
          <p:nvPr>
            <p:ph type="sldNum" sz="quarter" idx="10"/>
          </p:nvPr>
        </p:nvSpPr>
        <p:spPr/>
        <p:txBody>
          <a:bodyPr/>
          <a:lstStyle/>
          <a:p>
            <a:fld id="{F45B544B-69CD-485D-93F9-7D9EB9EFA4DA}" type="slidenum">
              <a:rPr lang="en-GB" smtClean="0"/>
              <a:t>32</a:t>
            </a:fld>
            <a:endParaRPr lang="en-GB"/>
          </a:p>
        </p:txBody>
      </p:sp>
    </p:spTree>
    <p:extLst>
      <p:ext uri="{BB962C8B-B14F-4D97-AF65-F5344CB8AC3E}">
        <p14:creationId xmlns:p14="http://schemas.microsoft.com/office/powerpoint/2010/main" val="1998208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a:t>Agroforestry</a:t>
            </a:r>
            <a:r>
              <a:rPr lang="en-GB" dirty="0"/>
              <a:t> of </a:t>
            </a:r>
            <a:r>
              <a:rPr lang="en-GB" dirty="0" err="1"/>
              <a:t>boslandbouw</a:t>
            </a:r>
            <a:r>
              <a:rPr lang="en-GB" dirty="0"/>
              <a:t> is </a:t>
            </a:r>
            <a:r>
              <a:rPr lang="en-GB" dirty="0" err="1"/>
              <a:t>een</a:t>
            </a:r>
            <a:r>
              <a:rPr lang="en-GB" dirty="0"/>
              <a:t> </a:t>
            </a:r>
            <a:r>
              <a:rPr lang="en-GB" dirty="0" err="1"/>
              <a:t>verregaand</a:t>
            </a:r>
            <a:r>
              <a:rPr lang="en-GB" dirty="0"/>
              <a:t> </a:t>
            </a:r>
            <a:r>
              <a:rPr lang="en-GB" dirty="0" err="1"/>
              <a:t>voorbeeld</a:t>
            </a:r>
            <a:r>
              <a:rPr lang="en-GB" dirty="0"/>
              <a:t> van </a:t>
            </a:r>
            <a:r>
              <a:rPr lang="en-GB" b="1" dirty="0"/>
              <a:t>re-design</a:t>
            </a:r>
            <a:r>
              <a:rPr lang="en-GB" dirty="0"/>
              <a:t>.</a:t>
            </a:r>
          </a:p>
          <a:p>
            <a:r>
              <a:rPr lang="nl-BE" sz="1200" dirty="0" err="1">
                <a:latin typeface="Arial" charset="0"/>
                <a:cs typeface="Arial" charset="0"/>
              </a:rPr>
              <a:t>Agroforestry</a:t>
            </a:r>
            <a:r>
              <a:rPr lang="nl-BE" sz="1200" dirty="0">
                <a:latin typeface="Arial" charset="0"/>
                <a:cs typeface="Arial" charset="0"/>
              </a:rPr>
              <a:t> = doelbewuste combinatie van de teelt van landbouwgewassen (of dieren) en houtachtige gewassen (bomen en/of struiken) op eenzelfde perceel.</a:t>
            </a:r>
          </a:p>
          <a:p>
            <a:endParaRPr lang="nl-BE" sz="1200" dirty="0">
              <a:latin typeface="Arial" charset="0"/>
              <a:cs typeface="Arial" charset="0"/>
            </a:endParaRPr>
          </a:p>
          <a:p>
            <a:r>
              <a:rPr lang="nl-BE" sz="1200" dirty="0">
                <a:latin typeface="Arial" charset="0"/>
                <a:cs typeface="Arial" charset="0"/>
              </a:rPr>
              <a:t>Enkele</a:t>
            </a:r>
            <a:r>
              <a:rPr lang="nl-BE" sz="1200" baseline="0" dirty="0">
                <a:latin typeface="Arial" charset="0"/>
                <a:cs typeface="Arial" charset="0"/>
              </a:rPr>
              <a:t> voorbeelden	- in het buitenland</a:t>
            </a:r>
          </a:p>
          <a:p>
            <a:r>
              <a:rPr lang="nl-BE" sz="1200" baseline="0" dirty="0">
                <a:latin typeface="Arial" charset="0"/>
                <a:cs typeface="Arial" charset="0"/>
              </a:rPr>
              <a:t>		- in Vlaanderen</a:t>
            </a:r>
          </a:p>
          <a:p>
            <a:endParaRPr lang="nl-BE" sz="1200" baseline="0" dirty="0">
              <a:latin typeface="Arial" charset="0"/>
              <a:cs typeface="Arial" charset="0"/>
            </a:endParaRPr>
          </a:p>
          <a:p>
            <a:r>
              <a:rPr lang="nl-BE" sz="1200" b="1" baseline="0" dirty="0">
                <a:latin typeface="Arial" charset="0"/>
                <a:cs typeface="Arial" charset="0"/>
              </a:rPr>
              <a:t>Waarom?  Wat heeft </a:t>
            </a:r>
            <a:r>
              <a:rPr lang="nl-BE" sz="1200" b="1" baseline="0" dirty="0" err="1">
                <a:latin typeface="Arial" charset="0"/>
                <a:cs typeface="Arial" charset="0"/>
              </a:rPr>
              <a:t>agroforestry</a:t>
            </a:r>
            <a:r>
              <a:rPr lang="nl-BE" sz="1200" b="1" baseline="0" dirty="0">
                <a:latin typeface="Arial" charset="0"/>
                <a:cs typeface="Arial" charset="0"/>
              </a:rPr>
              <a:t> te bieden?</a:t>
            </a:r>
          </a:p>
          <a:p>
            <a:pPr marL="171450" indent="-171450">
              <a:buFont typeface="Arial" panose="020B0604020202020204" pitchFamily="34" charset="0"/>
              <a:buChar char="•"/>
            </a:pPr>
            <a:r>
              <a:rPr lang="nl-BE" sz="1200" baseline="0" dirty="0">
                <a:latin typeface="Arial" charset="0"/>
                <a:cs typeface="Arial" charset="0"/>
              </a:rPr>
              <a:t>Betere toegang tot nutriënten</a:t>
            </a:r>
          </a:p>
          <a:p>
            <a:pPr marL="171450" lvl="0" indent="-171450" algn="l" defTabSz="914400" rtl="0" eaLnBrk="1" latinLnBrk="0" hangingPunct="1">
              <a:lnSpc>
                <a:spcPct val="90000"/>
              </a:lnSpc>
              <a:spcBef>
                <a:spcPct val="20000"/>
              </a:spcBef>
              <a:buFont typeface="Arial" panose="020B0604020202020204" pitchFamily="34" charset="0"/>
              <a:buChar char="•"/>
            </a:pPr>
            <a:r>
              <a:rPr lang="en-GB" sz="1200" kern="1200" baseline="0" dirty="0" err="1">
                <a:solidFill>
                  <a:schemeClr val="tx1"/>
                </a:solidFill>
                <a:latin typeface="Arial" charset="0"/>
                <a:ea typeface="+mn-ea"/>
                <a:cs typeface="Arial" charset="0"/>
              </a:rPr>
              <a:t>Efficiëntere</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benutting</a:t>
            </a:r>
            <a:r>
              <a:rPr lang="en-GB" sz="1200" kern="1200" baseline="0" dirty="0">
                <a:solidFill>
                  <a:schemeClr val="tx1"/>
                </a:solidFill>
                <a:latin typeface="Arial" charset="0"/>
                <a:ea typeface="+mn-ea"/>
                <a:cs typeface="Arial" charset="0"/>
              </a:rPr>
              <a:t> water, </a:t>
            </a:r>
            <a:r>
              <a:rPr lang="en-GB" sz="1200" kern="1200" baseline="0" dirty="0" err="1">
                <a:solidFill>
                  <a:schemeClr val="tx1"/>
                </a:solidFill>
                <a:latin typeface="Arial" charset="0"/>
                <a:ea typeface="+mn-ea"/>
                <a:cs typeface="Arial" charset="0"/>
              </a:rPr>
              <a:t>licht</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nutriënten</a:t>
            </a:r>
            <a:endParaRPr lang="en-GB" sz="1200" kern="1200" baseline="0" dirty="0">
              <a:solidFill>
                <a:schemeClr val="tx1"/>
              </a:solidFill>
              <a:latin typeface="Arial" charset="0"/>
              <a:ea typeface="+mn-ea"/>
              <a:cs typeface="Arial" charset="0"/>
            </a:endParaRPr>
          </a:p>
          <a:p>
            <a:pPr marL="171450" lvl="0" indent="-171450" algn="l" defTabSz="914400" rtl="0" eaLnBrk="1" latinLnBrk="0" hangingPunct="1">
              <a:lnSpc>
                <a:spcPct val="90000"/>
              </a:lnSpc>
              <a:spcBef>
                <a:spcPct val="20000"/>
              </a:spcBef>
              <a:buFont typeface="Arial" panose="020B0604020202020204" pitchFamily="34" charset="0"/>
              <a:buChar char="•"/>
            </a:pPr>
            <a:r>
              <a:rPr lang="en-GB" sz="1200" kern="1200" baseline="0" dirty="0" err="1">
                <a:solidFill>
                  <a:schemeClr val="tx1"/>
                </a:solidFill>
                <a:latin typeface="Arial" charset="0"/>
                <a:ea typeface="+mn-ea"/>
                <a:cs typeface="Arial" charset="0"/>
              </a:rPr>
              <a:t>Positieve</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interacties</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tussen</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bomen</a:t>
            </a:r>
            <a:r>
              <a:rPr lang="en-GB" sz="1200" kern="1200" baseline="0" dirty="0">
                <a:solidFill>
                  <a:schemeClr val="tx1"/>
                </a:solidFill>
                <a:latin typeface="Arial" charset="0"/>
                <a:ea typeface="+mn-ea"/>
                <a:cs typeface="Arial" charset="0"/>
              </a:rPr>
              <a:t> en </a:t>
            </a:r>
            <a:r>
              <a:rPr lang="en-GB" sz="1200" kern="1200" baseline="0" dirty="0" err="1">
                <a:solidFill>
                  <a:schemeClr val="tx1"/>
                </a:solidFill>
                <a:latin typeface="Arial" charset="0"/>
                <a:ea typeface="+mn-ea"/>
                <a:cs typeface="Arial" charset="0"/>
              </a:rPr>
              <a:t>gewassen</a:t>
            </a:r>
            <a:r>
              <a:rPr lang="en-GB" sz="1200" kern="1200" baseline="0" dirty="0">
                <a:solidFill>
                  <a:schemeClr val="tx1"/>
                </a:solidFill>
                <a:latin typeface="Arial" charset="0"/>
                <a:ea typeface="+mn-ea"/>
                <a:cs typeface="Arial" charset="0"/>
              </a:rPr>
              <a:t>?</a:t>
            </a:r>
          </a:p>
          <a:p>
            <a:pPr marL="628650" lvl="1" indent="-171450" algn="l" defTabSz="914400" rtl="0" eaLnBrk="1" latinLnBrk="0" hangingPunct="1">
              <a:lnSpc>
                <a:spcPct val="90000"/>
              </a:lnSpc>
              <a:spcBef>
                <a:spcPct val="20000"/>
              </a:spcBef>
              <a:buFont typeface="Wingdings" panose="05000000000000000000" pitchFamily="2" charset="2"/>
              <a:buChar char="ð"/>
            </a:pPr>
            <a:r>
              <a:rPr lang="en-GB" sz="1200" kern="1200" baseline="0" dirty="0" err="1">
                <a:solidFill>
                  <a:schemeClr val="tx1"/>
                </a:solidFill>
                <a:latin typeface="Arial" charset="0"/>
                <a:ea typeface="+mn-ea"/>
                <a:cs typeface="Arial" charset="0"/>
              </a:rPr>
              <a:t>Vaak</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een</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hogere</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totale</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productie</a:t>
            </a:r>
            <a:r>
              <a:rPr lang="en-GB" sz="1200" kern="1200" baseline="0" dirty="0">
                <a:solidFill>
                  <a:schemeClr val="tx1"/>
                </a:solidFill>
                <a:latin typeface="Arial" charset="0"/>
                <a:ea typeface="+mn-ea"/>
                <a:cs typeface="Arial" charset="0"/>
              </a:rPr>
              <a:t> van </a:t>
            </a:r>
            <a:r>
              <a:rPr lang="en-GB" sz="1200" kern="1200" baseline="0" dirty="0" err="1">
                <a:solidFill>
                  <a:schemeClr val="tx1"/>
                </a:solidFill>
                <a:latin typeface="Arial" charset="0"/>
                <a:ea typeface="+mn-ea"/>
                <a:cs typeface="Arial" charset="0"/>
              </a:rPr>
              <a:t>biomassa</a:t>
            </a:r>
            <a:endParaRPr lang="en-GB" sz="1200" kern="1200" baseline="0" dirty="0">
              <a:solidFill>
                <a:schemeClr val="tx1"/>
              </a:solidFill>
              <a:latin typeface="Arial" charset="0"/>
              <a:ea typeface="+mn-ea"/>
              <a:cs typeface="Arial" charset="0"/>
            </a:endParaRPr>
          </a:p>
          <a:p>
            <a:pPr marL="171450" lvl="0" indent="-171450" algn="l" defTabSz="914400" rtl="0" eaLnBrk="1" latinLnBrk="0" hangingPunct="1">
              <a:lnSpc>
                <a:spcPct val="90000"/>
              </a:lnSpc>
              <a:spcBef>
                <a:spcPct val="20000"/>
              </a:spcBef>
              <a:buFont typeface="Arial" panose="020B0604020202020204" pitchFamily="34" charset="0"/>
              <a:buChar char="•"/>
            </a:pPr>
            <a:r>
              <a:rPr lang="en-GB" sz="1200" kern="1200" baseline="0" dirty="0" err="1">
                <a:solidFill>
                  <a:schemeClr val="tx1"/>
                </a:solidFill>
                <a:latin typeface="Arial" charset="0"/>
                <a:ea typeface="+mn-ea"/>
                <a:cs typeface="Arial" charset="0"/>
              </a:rPr>
              <a:t>Ecosysteemdiensten</a:t>
            </a:r>
            <a:r>
              <a:rPr lang="en-GB" sz="1200" kern="1200" baseline="0" dirty="0">
                <a:solidFill>
                  <a:schemeClr val="tx1"/>
                </a:solidFill>
                <a:latin typeface="Arial" charset="0"/>
                <a:ea typeface="+mn-ea"/>
                <a:cs typeface="Arial" charset="0"/>
              </a:rPr>
              <a:t>: </a:t>
            </a:r>
          </a:p>
          <a:p>
            <a:pPr marL="628650" lvl="1" indent="-171450" algn="l" defTabSz="914400" rtl="0" eaLnBrk="1" latinLnBrk="0" hangingPunct="1">
              <a:lnSpc>
                <a:spcPct val="90000"/>
              </a:lnSpc>
              <a:spcBef>
                <a:spcPct val="20000"/>
              </a:spcBef>
              <a:buFont typeface="Arial" panose="020B0604020202020204" pitchFamily="34" charset="0"/>
              <a:buChar char="-"/>
            </a:pPr>
            <a:r>
              <a:rPr lang="en-GB" sz="1200" kern="1200" baseline="0" dirty="0" err="1">
                <a:solidFill>
                  <a:schemeClr val="tx1"/>
                </a:solidFill>
                <a:latin typeface="Arial" charset="0"/>
                <a:ea typeface="+mn-ea"/>
                <a:cs typeface="Arial" charset="0"/>
              </a:rPr>
              <a:t>Koolstofopslag</a:t>
            </a:r>
            <a:endParaRPr lang="en-GB" sz="1200" kern="1200" baseline="0" dirty="0">
              <a:solidFill>
                <a:schemeClr val="tx1"/>
              </a:solidFill>
              <a:latin typeface="Arial" charset="0"/>
              <a:ea typeface="+mn-ea"/>
              <a:cs typeface="Arial" charset="0"/>
            </a:endParaRPr>
          </a:p>
          <a:p>
            <a:pPr marL="628650" lvl="1" indent="-171450" algn="l" defTabSz="914400" rtl="0" eaLnBrk="1" latinLnBrk="0" hangingPunct="1">
              <a:lnSpc>
                <a:spcPct val="90000"/>
              </a:lnSpc>
              <a:spcBef>
                <a:spcPct val="20000"/>
              </a:spcBef>
              <a:buFont typeface="Arial" panose="020B0604020202020204" pitchFamily="34" charset="0"/>
              <a:buChar char="-"/>
            </a:pPr>
            <a:r>
              <a:rPr lang="en-GB" sz="1200" kern="1200" baseline="0" dirty="0" err="1">
                <a:solidFill>
                  <a:schemeClr val="tx1"/>
                </a:solidFill>
                <a:latin typeface="Arial" charset="0"/>
                <a:ea typeface="+mn-ea"/>
                <a:cs typeface="Arial" charset="0"/>
              </a:rPr>
              <a:t>Verbeterde</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bodemvruchtbaarheid</a:t>
            </a:r>
            <a:r>
              <a:rPr lang="en-GB" sz="1200" kern="1200" baseline="0" dirty="0">
                <a:solidFill>
                  <a:schemeClr val="tx1"/>
                </a:solidFill>
                <a:latin typeface="Arial" charset="0"/>
                <a:ea typeface="+mn-ea"/>
                <a:cs typeface="Arial" charset="0"/>
              </a:rPr>
              <a:t> en </a:t>
            </a:r>
            <a:r>
              <a:rPr lang="en-GB" sz="1200" kern="1200" baseline="0" dirty="0" err="1">
                <a:solidFill>
                  <a:schemeClr val="tx1"/>
                </a:solidFill>
                <a:latin typeface="Arial" charset="0"/>
                <a:ea typeface="+mn-ea"/>
                <a:cs typeface="Arial" charset="0"/>
              </a:rPr>
              <a:t>waterhuishouding</a:t>
            </a:r>
            <a:endParaRPr lang="en-GB" sz="1200" kern="1200" baseline="0" dirty="0">
              <a:solidFill>
                <a:schemeClr val="tx1"/>
              </a:solidFill>
              <a:latin typeface="Arial" charset="0"/>
              <a:ea typeface="+mn-ea"/>
              <a:cs typeface="Arial" charset="0"/>
            </a:endParaRPr>
          </a:p>
          <a:p>
            <a:pPr marL="628650" lvl="1" indent="-171450" algn="l" defTabSz="914400" rtl="0" eaLnBrk="1" latinLnBrk="0" hangingPunct="1">
              <a:lnSpc>
                <a:spcPct val="90000"/>
              </a:lnSpc>
              <a:spcBef>
                <a:spcPct val="20000"/>
              </a:spcBef>
              <a:buFont typeface="Arial" panose="020B0604020202020204" pitchFamily="34" charset="0"/>
              <a:buChar char="-"/>
            </a:pPr>
            <a:r>
              <a:rPr lang="en-GB" sz="1200" kern="1200" baseline="0" dirty="0" err="1">
                <a:solidFill>
                  <a:schemeClr val="tx1"/>
                </a:solidFill>
                <a:latin typeface="Arial" charset="0"/>
                <a:ea typeface="+mn-ea"/>
                <a:cs typeface="Arial" charset="0"/>
              </a:rPr>
              <a:t>Vermijden</a:t>
            </a:r>
            <a:r>
              <a:rPr lang="en-GB" sz="1200" kern="1200" baseline="0" dirty="0">
                <a:solidFill>
                  <a:schemeClr val="tx1"/>
                </a:solidFill>
                <a:latin typeface="Arial" charset="0"/>
                <a:ea typeface="+mn-ea"/>
                <a:cs typeface="Arial" charset="0"/>
              </a:rPr>
              <a:t> </a:t>
            </a:r>
            <a:r>
              <a:rPr lang="en-GB" sz="1200" kern="1200" baseline="0" dirty="0" err="1">
                <a:solidFill>
                  <a:schemeClr val="tx1"/>
                </a:solidFill>
                <a:latin typeface="Arial" charset="0"/>
                <a:ea typeface="+mn-ea"/>
                <a:cs typeface="Arial" charset="0"/>
              </a:rPr>
              <a:t>erosie</a:t>
            </a:r>
            <a:r>
              <a:rPr lang="en-GB" sz="1200" kern="1200" baseline="0" dirty="0">
                <a:solidFill>
                  <a:schemeClr val="tx1"/>
                </a:solidFill>
                <a:latin typeface="Arial" charset="0"/>
                <a:ea typeface="+mn-ea"/>
                <a:cs typeface="Arial" charset="0"/>
              </a:rPr>
              <a:t> en </a:t>
            </a:r>
            <a:r>
              <a:rPr lang="en-GB" sz="1200" kern="1200" baseline="0" dirty="0" err="1">
                <a:solidFill>
                  <a:schemeClr val="tx1"/>
                </a:solidFill>
                <a:latin typeface="Arial" charset="0"/>
                <a:ea typeface="+mn-ea"/>
                <a:cs typeface="Arial" charset="0"/>
              </a:rPr>
              <a:t>uitspoeling</a:t>
            </a:r>
            <a:endParaRPr lang="en-GB" sz="1200" kern="1200" baseline="0" dirty="0">
              <a:solidFill>
                <a:schemeClr val="tx1"/>
              </a:solidFill>
              <a:latin typeface="Arial" charset="0"/>
              <a:ea typeface="+mn-ea"/>
              <a:cs typeface="Arial" charset="0"/>
            </a:endParaRPr>
          </a:p>
          <a:p>
            <a:pPr marL="628650" marR="0" lvl="1" indent="-1714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lang="en-US" sz="1200" dirty="0">
                <a:latin typeface="Arial" charset="0"/>
                <a:cs typeface="Arial" charset="0"/>
              </a:rPr>
              <a:t>FAB: </a:t>
            </a:r>
            <a:r>
              <a:rPr lang="en-US" sz="1200" dirty="0" err="1">
                <a:latin typeface="Arial" charset="0"/>
                <a:cs typeface="Arial" charset="0"/>
              </a:rPr>
              <a:t>bestuiving</a:t>
            </a:r>
            <a:r>
              <a:rPr lang="en-US" sz="1200" dirty="0">
                <a:latin typeface="Arial" charset="0"/>
                <a:cs typeface="Arial" charset="0"/>
              </a:rPr>
              <a:t>, </a:t>
            </a:r>
            <a:r>
              <a:rPr lang="en-US" sz="1200" dirty="0" err="1">
                <a:latin typeface="Arial" charset="0"/>
                <a:cs typeface="Arial" charset="0"/>
              </a:rPr>
              <a:t>natuurlijke</a:t>
            </a:r>
            <a:r>
              <a:rPr lang="en-US" sz="1200" dirty="0">
                <a:latin typeface="Arial" charset="0"/>
                <a:cs typeface="Arial" charset="0"/>
              </a:rPr>
              <a:t> </a:t>
            </a:r>
            <a:r>
              <a:rPr lang="en-US" sz="1200" dirty="0" err="1">
                <a:latin typeface="Arial" charset="0"/>
                <a:cs typeface="Arial" charset="0"/>
              </a:rPr>
              <a:t>plaagbestrijding</a:t>
            </a:r>
            <a:r>
              <a:rPr lang="en-US" sz="1200" dirty="0">
                <a:latin typeface="Arial" charset="0"/>
                <a:cs typeface="Arial" charset="0"/>
              </a:rPr>
              <a:t>, </a:t>
            </a:r>
            <a:r>
              <a:rPr lang="en-US" sz="1200" dirty="0" err="1">
                <a:latin typeface="Arial" charset="0"/>
                <a:cs typeface="Arial" charset="0"/>
              </a:rPr>
              <a:t>bodembiodiversiteit</a:t>
            </a:r>
            <a:endParaRPr lang="en-US" sz="1200" dirty="0">
              <a:latin typeface="Arial" charset="0"/>
              <a:cs typeface="Arial" charset="0"/>
            </a:endParaRPr>
          </a:p>
          <a:p>
            <a:pPr marL="628650" lvl="1" indent="-171450" algn="l" defTabSz="914400" rtl="0" eaLnBrk="1" latinLnBrk="0" hangingPunct="1">
              <a:lnSpc>
                <a:spcPct val="90000"/>
              </a:lnSpc>
              <a:spcBef>
                <a:spcPct val="20000"/>
              </a:spcBef>
              <a:buFont typeface="Arial" panose="020B0604020202020204" pitchFamily="34" charset="0"/>
              <a:buChar char="-"/>
            </a:pPr>
            <a:r>
              <a:rPr lang="en-US" sz="1200" dirty="0">
                <a:latin typeface="Arial" charset="0"/>
                <a:cs typeface="Arial" charset="0"/>
              </a:rPr>
              <a:t>Socio-</a:t>
            </a:r>
            <a:r>
              <a:rPr lang="en-US" sz="1200" dirty="0" err="1">
                <a:latin typeface="Arial" charset="0"/>
                <a:cs typeface="Arial" charset="0"/>
              </a:rPr>
              <a:t>culturele</a:t>
            </a:r>
            <a:r>
              <a:rPr lang="en-US" sz="1200" dirty="0">
                <a:latin typeface="Arial" charset="0"/>
                <a:cs typeface="Arial" charset="0"/>
              </a:rPr>
              <a:t> </a:t>
            </a:r>
            <a:r>
              <a:rPr lang="en-US" sz="1200" dirty="0" err="1">
                <a:latin typeface="Arial" charset="0"/>
                <a:cs typeface="Arial" charset="0"/>
              </a:rPr>
              <a:t>diensten</a:t>
            </a:r>
            <a:r>
              <a:rPr lang="en-US" sz="1200" dirty="0">
                <a:latin typeface="Arial" charset="0"/>
                <a:cs typeface="Arial" charset="0"/>
              </a:rPr>
              <a:t>, </a:t>
            </a:r>
            <a:r>
              <a:rPr lang="en-US" sz="1200" dirty="0" err="1">
                <a:latin typeface="Arial" charset="0"/>
                <a:cs typeface="Arial" charset="0"/>
              </a:rPr>
              <a:t>landschappelijke</a:t>
            </a:r>
            <a:r>
              <a:rPr lang="en-US" sz="1200" dirty="0">
                <a:latin typeface="Arial" charset="0"/>
                <a:cs typeface="Arial" charset="0"/>
              </a:rPr>
              <a:t> </a:t>
            </a:r>
            <a:r>
              <a:rPr lang="en-US" sz="1200" dirty="0" err="1">
                <a:latin typeface="Arial" charset="0"/>
                <a:cs typeface="Arial" charset="0"/>
              </a:rPr>
              <a:t>waarde</a:t>
            </a:r>
            <a:endParaRPr lang="en-GB" sz="1200" kern="1200" baseline="0" dirty="0">
              <a:solidFill>
                <a:schemeClr val="tx1"/>
              </a:solidFill>
              <a:latin typeface="Arial" charset="0"/>
              <a:ea typeface="+mn-ea"/>
              <a:cs typeface="Arial" charset="0"/>
            </a:endParaRPr>
          </a:p>
          <a:p>
            <a:pPr marL="171450" indent="-171450">
              <a:buFont typeface="Arial" panose="020B0604020202020204" pitchFamily="34" charset="0"/>
              <a:buChar char="•"/>
            </a:pPr>
            <a:endParaRPr lang="nl-BE" sz="1200" baseline="0" dirty="0">
              <a:latin typeface="Arial" charset="0"/>
              <a:cs typeface="Arial" charset="0"/>
            </a:endParaRPr>
          </a:p>
          <a:p>
            <a:endParaRPr lang="en-GB"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33</a:t>
            </a:fld>
            <a:endParaRPr lang="nl-BE"/>
          </a:p>
        </p:txBody>
      </p:sp>
    </p:spTree>
    <p:extLst>
      <p:ext uri="{BB962C8B-B14F-4D97-AF65-F5344CB8AC3E}">
        <p14:creationId xmlns:p14="http://schemas.microsoft.com/office/powerpoint/2010/main" val="4016515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dirty="0"/>
              <a:t>Belangrijk AE principe:</a:t>
            </a:r>
          </a:p>
          <a:p>
            <a:r>
              <a:rPr lang="nl-BE" sz="1200" b="1" dirty="0"/>
              <a:t>Teelt aanpassen aan productiepotentieel en beperkingen van de omgeving</a:t>
            </a:r>
          </a:p>
          <a:p>
            <a:r>
              <a:rPr lang="nl-BE" dirty="0">
                <a:sym typeface="Wingdings" panose="05000000000000000000" pitchFamily="2" charset="2"/>
              </a:rPr>
              <a:t> Is serreteelt dan per definitie niet verenigbaar met agro-ecologie?</a:t>
            </a:r>
            <a:endParaRPr lang="nl-BE" dirty="0"/>
          </a:p>
          <a:p>
            <a:endParaRPr lang="nl-BE" dirty="0"/>
          </a:p>
          <a:p>
            <a:r>
              <a:rPr lang="nl-BE" dirty="0"/>
              <a:t>AE en serres zijn niet noodzakelijk een contradictie!  Indien </a:t>
            </a:r>
            <a:r>
              <a:rPr lang="nl-BE" b="1" dirty="0"/>
              <a:t>RE-DESIGN systeem</a:t>
            </a:r>
          </a:p>
          <a:p>
            <a:pPr marL="171450" indent="-171450">
              <a:buFont typeface="Arial" panose="020B0604020202020204" pitchFamily="34" charset="0"/>
              <a:buChar char="•"/>
            </a:pPr>
            <a:endParaRPr lang="nl-BE" dirty="0"/>
          </a:p>
          <a:p>
            <a:pPr marL="171450" indent="-171450">
              <a:buFont typeface="Arial" panose="020B0604020202020204" pitchFamily="34" charset="0"/>
              <a:buChar char="•"/>
            </a:pPr>
            <a:r>
              <a:rPr lang="nl-BE" baseline="0" dirty="0"/>
              <a:t>Er worden sowieso al veel natuurlijke plaagbestrijders gebruikt (bv. </a:t>
            </a:r>
            <a:r>
              <a:rPr lang="nl-BE" i="1" baseline="0" dirty="0" err="1"/>
              <a:t>Encarsia</a:t>
            </a:r>
            <a:r>
              <a:rPr lang="nl-BE" i="1" baseline="0" dirty="0"/>
              <a:t> </a:t>
            </a:r>
            <a:r>
              <a:rPr lang="nl-BE" i="1" baseline="0" dirty="0" err="1"/>
              <a:t>formosa</a:t>
            </a:r>
            <a:r>
              <a:rPr lang="nl-BE" baseline="0" dirty="0"/>
              <a:t> sluipwesp tegen witte vlieg, </a:t>
            </a:r>
            <a:r>
              <a:rPr lang="nl-BE" i="1" baseline="0" dirty="0" err="1"/>
              <a:t>Phytoseiulus</a:t>
            </a:r>
            <a:r>
              <a:rPr lang="nl-BE" i="1" baseline="0" dirty="0"/>
              <a:t> </a:t>
            </a:r>
            <a:r>
              <a:rPr lang="nl-BE" i="1" baseline="0" dirty="0" err="1"/>
              <a:t>persimilis</a:t>
            </a:r>
            <a:r>
              <a:rPr lang="nl-BE" baseline="0" dirty="0"/>
              <a:t> roofmijt tegen spint, </a:t>
            </a:r>
            <a:r>
              <a:rPr lang="nl-BE" i="1" baseline="0" dirty="0" err="1"/>
              <a:t>Macrolophus</a:t>
            </a:r>
            <a:r>
              <a:rPr lang="nl-BE" i="1" baseline="0" dirty="0"/>
              <a:t> </a:t>
            </a:r>
            <a:r>
              <a:rPr lang="nl-BE" i="1" baseline="0" dirty="0" err="1"/>
              <a:t>Pygmaeus</a:t>
            </a:r>
            <a:r>
              <a:rPr lang="nl-BE" baseline="0" dirty="0"/>
              <a:t> ter bestrijding van diverse plagen, o.a. witte vlieg en </a:t>
            </a:r>
            <a:r>
              <a:rPr lang="nl-BE" i="1" baseline="0" dirty="0" err="1"/>
              <a:t>Tuta</a:t>
            </a:r>
            <a:r>
              <a:rPr lang="nl-BE" i="1" baseline="0" dirty="0"/>
              <a:t> </a:t>
            </a:r>
            <a:r>
              <a:rPr lang="nl-BE" i="1" baseline="0" dirty="0" err="1"/>
              <a:t>absoluta</a:t>
            </a:r>
            <a:r>
              <a:rPr lang="nl-BE" baseline="0" dirty="0"/>
              <a:t>)</a:t>
            </a:r>
          </a:p>
          <a:p>
            <a:pPr marL="171450" indent="-171450">
              <a:buFont typeface="Arial" panose="020B0604020202020204" pitchFamily="34" charset="0"/>
              <a:buChar char="•"/>
            </a:pPr>
            <a:r>
              <a:rPr lang="nl-BE" baseline="0" dirty="0"/>
              <a:t>Meer doen met het </a:t>
            </a:r>
            <a:r>
              <a:rPr lang="nl-BE" baseline="0" dirty="0" err="1"/>
              <a:t>voedselweb</a:t>
            </a:r>
            <a:r>
              <a:rPr lang="nl-BE" baseline="0" dirty="0"/>
              <a:t> van plagen en predatoren (bv. kan </a:t>
            </a:r>
            <a:r>
              <a:rPr lang="nl-BE" i="1" baseline="0" dirty="0" err="1"/>
              <a:t>Macrolophus</a:t>
            </a:r>
            <a:r>
              <a:rPr lang="nl-BE" baseline="0" dirty="0"/>
              <a:t> overgedragen worden tussen teelten, overgehouden worden over de winter?)</a:t>
            </a:r>
            <a:br>
              <a:rPr lang="nl-BE" baseline="0" dirty="0"/>
            </a:br>
            <a:r>
              <a:rPr lang="nl-BE" baseline="0" dirty="0"/>
              <a:t>o.a. via </a:t>
            </a:r>
            <a:r>
              <a:rPr lang="nl-BE" baseline="0" dirty="0" err="1"/>
              <a:t>bankerplanten</a:t>
            </a:r>
            <a:r>
              <a:rPr lang="nl-BE" baseline="0" dirty="0"/>
              <a:t>  </a:t>
            </a:r>
            <a:r>
              <a:rPr lang="nl-BE" b="1" baseline="0" dirty="0">
                <a:sym typeface="Wingdings" panose="05000000000000000000" pitchFamily="2" charset="2"/>
              </a:rPr>
              <a:t> principe 5: gebruik biodiversiteit</a:t>
            </a:r>
            <a:endParaRPr lang="nl-BE"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t>Stoken met WKK op KOH</a:t>
            </a:r>
            <a:r>
              <a:rPr lang="nl-BE" baseline="0" dirty="0"/>
              <a:t> of miscanthus  </a:t>
            </a:r>
            <a:r>
              <a:rPr lang="nl-BE" b="1" baseline="0" dirty="0"/>
              <a:t>= Nieuw biotoop </a:t>
            </a:r>
            <a:r>
              <a:rPr lang="nl-BE" b="1" baseline="0" dirty="0">
                <a:sym typeface="Wingdings" panose="05000000000000000000" pitchFamily="2" charset="2"/>
              </a:rPr>
              <a:t> principe 5: bescherm biodiversiteit + principe 7: minder afhankelijker van toeleveranciers door diversificatie</a:t>
            </a:r>
            <a:endParaRPr lang="nl-BE" baseline="0" dirty="0"/>
          </a:p>
          <a:p>
            <a:pPr marL="171450" indent="-171450">
              <a:buFont typeface="Arial" panose="020B0604020202020204" pitchFamily="34" charset="0"/>
              <a:buChar char="•"/>
            </a:pPr>
            <a:r>
              <a:rPr lang="nl-BE" baseline="0" dirty="0"/>
              <a:t>Water opvangen  =&gt; ecologisch inrichten wateropslag  </a:t>
            </a:r>
            <a:r>
              <a:rPr lang="nl-BE" b="1" baseline="0" dirty="0">
                <a:sym typeface="Wingdings" panose="05000000000000000000" pitchFamily="2" charset="2"/>
              </a:rPr>
              <a:t> principe 1: recycleren – gebruik lokale bronnen </a:t>
            </a:r>
            <a:r>
              <a:rPr lang="nl-BE" b="1" baseline="0" dirty="0" err="1">
                <a:sym typeface="Wingdings" panose="05000000000000000000" pitchFamily="2" charset="2"/>
              </a:rPr>
              <a:t>inputs</a:t>
            </a:r>
            <a:r>
              <a:rPr lang="nl-BE" b="1" baseline="0" dirty="0">
                <a:sym typeface="Wingdings" panose="05000000000000000000" pitchFamily="2" charset="2"/>
              </a:rPr>
              <a:t>, principe 5: bescherm biodiversiteit, </a:t>
            </a:r>
            <a:endParaRPr lang="nl-BE" baseline="0" dirty="0"/>
          </a:p>
          <a:p>
            <a:pPr marL="171450" indent="-171450">
              <a:buFont typeface="Arial" panose="020B0604020202020204" pitchFamily="34" charset="0"/>
              <a:buChar char="•"/>
            </a:pPr>
            <a:r>
              <a:rPr lang="nl-BE" baseline="0" dirty="0"/>
              <a:t>Composteren plantmateriaal &amp; compost (in bio = in grond) of compostthee (in gangbare </a:t>
            </a:r>
            <a:r>
              <a:rPr lang="nl-BE" baseline="0" dirty="0" err="1"/>
              <a:t>fertigatie</a:t>
            </a:r>
            <a:r>
              <a:rPr lang="nl-BE" baseline="0" dirty="0"/>
              <a:t>) hergebruiken  </a:t>
            </a:r>
            <a:r>
              <a:rPr lang="nl-BE" b="1" baseline="0" dirty="0">
                <a:sym typeface="Wingdings" panose="05000000000000000000" pitchFamily="2" charset="2"/>
              </a:rPr>
              <a:t> principe 1: recycleren - sluiten nutriëntencycli / principe 2: reduceren externe </a:t>
            </a:r>
            <a:r>
              <a:rPr lang="nl-BE" b="1" baseline="0" dirty="0" err="1">
                <a:sym typeface="Wingdings" panose="05000000000000000000" pitchFamily="2" charset="2"/>
              </a:rPr>
              <a:t>inputs</a:t>
            </a:r>
            <a:endParaRPr lang="nl-BE" b="1" baseline="0" dirty="0"/>
          </a:p>
          <a:p>
            <a:pPr marL="171450" indent="-171450">
              <a:buFont typeface="Arial" panose="020B0604020202020204" pitchFamily="34" charset="0"/>
              <a:buChar char="•"/>
            </a:pPr>
            <a:r>
              <a:rPr lang="nl-BE" baseline="0" dirty="0"/>
              <a:t>Vis- of pluimveeteelt integreren in het systeem, hetzij in KOH/Miscanthus (bv. kippen), hetzij in de serreteelt zelf (vissen </a:t>
            </a:r>
            <a:r>
              <a:rPr lang="nl-BE" baseline="0" dirty="0">
                <a:sym typeface="Wingdings" panose="05000000000000000000" pitchFamily="2" charset="2"/>
              </a:rPr>
              <a:t> water</a:t>
            </a:r>
            <a:r>
              <a:rPr lang="nl-BE" baseline="0" dirty="0"/>
              <a:t> opgewarmd met WKK, later naar irrigatie (Proeven PCG en </a:t>
            </a:r>
            <a:r>
              <a:rPr lang="nl-BE" baseline="0" dirty="0" err="1"/>
              <a:t>Inagro</a:t>
            </a:r>
            <a:r>
              <a:rPr lang="nl-BE" baseline="0" dirty="0"/>
              <a:t> </a:t>
            </a:r>
            <a:r>
              <a:rPr lang="nl-BE" baseline="0" dirty="0">
                <a:sym typeface="Wingdings" panose="05000000000000000000" pitchFamily="2" charset="2"/>
              </a:rPr>
              <a:t> Omegabaars www.omegabaars.be</a:t>
            </a:r>
            <a:r>
              <a:rPr lang="nl-BE" baseline="0" dirty="0"/>
              <a:t>), kippen bestrijden onkruid en insecten in </a:t>
            </a:r>
            <a:r>
              <a:rPr lang="nl-BE" baseline="0" dirty="0" err="1"/>
              <a:t>bioserre</a:t>
            </a:r>
            <a:r>
              <a:rPr lang="nl-BE" baseline="0" dirty="0"/>
              <a:t>)  </a:t>
            </a:r>
            <a:r>
              <a:rPr lang="nl-BE" b="1" baseline="0" dirty="0">
                <a:sym typeface="Wingdings" panose="05000000000000000000" pitchFamily="2" charset="2"/>
              </a:rPr>
              <a:t> principe 6: synergie: </a:t>
            </a:r>
            <a:r>
              <a:rPr lang="nl-BE" sz="1200" kern="1200" dirty="0">
                <a:solidFill>
                  <a:srgbClr val="131313"/>
                </a:solidFill>
                <a:latin typeface="+mn-lt"/>
                <a:ea typeface="+mn-ea"/>
                <a:cs typeface="+mn-cs"/>
              </a:rPr>
              <a:t>interactie en complementariteit tussen de elementen van agro-ecosystemen (planten, dieren, bomen, bodem, water)</a:t>
            </a:r>
            <a:endParaRPr lang="nl-BE" b="1" baseline="0" dirty="0"/>
          </a:p>
          <a:p>
            <a:pPr marL="171450" indent="-171450">
              <a:buFont typeface="Arial" panose="020B0604020202020204" pitchFamily="34" charset="0"/>
              <a:buChar char="•"/>
            </a:pPr>
            <a:r>
              <a:rPr lang="nl-BE" baseline="0" dirty="0"/>
              <a:t>Eventueel in de manier van bouwen: bv. serre bovenop stal (mogelijkheden warmte-uitwisseling) of loods o.a. op </a:t>
            </a:r>
            <a:r>
              <a:rPr lang="nl-BE" baseline="0" dirty="0" err="1"/>
              <a:t>Reo</a:t>
            </a:r>
            <a:r>
              <a:rPr lang="nl-BE" baseline="0" dirty="0"/>
              <a:t> Veiling)  </a:t>
            </a:r>
            <a:r>
              <a:rPr lang="nl-BE" b="1" baseline="0" dirty="0">
                <a:sym typeface="Wingdings" panose="05000000000000000000" pitchFamily="2" charset="2"/>
              </a:rPr>
              <a:t> effecten op regio-niveau</a:t>
            </a:r>
            <a:r>
              <a:rPr lang="nl-BE" baseline="0" dirty="0">
                <a:sym typeface="Wingdings" panose="05000000000000000000" pitchFamily="2" charset="2"/>
              </a:rPr>
              <a:t>: ruimte sparen, transport verminderen, cycli sluiten over bedrijven heen…) </a:t>
            </a:r>
            <a:r>
              <a:rPr lang="nl-BE" b="1" baseline="0" dirty="0">
                <a:sym typeface="Wingdings" panose="05000000000000000000" pitchFamily="2" charset="2"/>
              </a:rPr>
              <a:t>= principe 12: beheer land </a:t>
            </a:r>
            <a:r>
              <a:rPr lang="nl-BE" baseline="0" dirty="0">
                <a:sym typeface="Wingdings" panose="05000000000000000000" pitchFamily="2" charset="2"/>
              </a:rPr>
              <a:t>in samenwerking</a:t>
            </a:r>
            <a:endParaRPr lang="nl-B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aseline="0" dirty="0"/>
              <a:t>Mogelijkheden i.v.m. personeel (bv. zorgboerderij)  </a:t>
            </a:r>
            <a:r>
              <a:rPr lang="nl-BE" b="1" baseline="0" dirty="0">
                <a:sym typeface="Wingdings" panose="05000000000000000000" pitchFamily="2" charset="2"/>
              </a:rPr>
              <a:t> principe 9: Sociale waarden</a:t>
            </a:r>
            <a:endParaRPr lang="nl-B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aseline="0" dirty="0"/>
              <a:t>Meer samenwerking met klanten (hoeveverkoop, produceren op vraag, verwerking producten,…)  </a:t>
            </a:r>
            <a:r>
              <a:rPr lang="nl-BE" b="1" baseline="0" dirty="0">
                <a:sym typeface="Wingdings" panose="05000000000000000000" pitchFamily="2" charset="2"/>
              </a:rPr>
              <a:t> principe 11: </a:t>
            </a:r>
            <a:r>
              <a:rPr lang="nl-BE" sz="1200" b="1" kern="1200" dirty="0">
                <a:solidFill>
                  <a:srgbClr val="131313"/>
                </a:solidFill>
                <a:latin typeface="+mn-lt"/>
                <a:ea typeface="+mn-ea"/>
                <a:cs typeface="+mn-cs"/>
              </a:rPr>
              <a:t>Connectiviteit</a:t>
            </a:r>
            <a:r>
              <a:rPr lang="nl-BE" sz="1200" kern="1200" dirty="0">
                <a:solidFill>
                  <a:srgbClr val="131313"/>
                </a:solidFill>
                <a:latin typeface="+mn-lt"/>
                <a:ea typeface="+mn-ea"/>
                <a:cs typeface="+mn-cs"/>
              </a:rPr>
              <a:t>: nabijheid en vertrouwen tussen producent en consumenten, eerlijke en korte ketens </a:t>
            </a:r>
            <a:r>
              <a:rPr lang="nl-BE" sz="1200" kern="1200" baseline="0" dirty="0">
                <a:solidFill>
                  <a:srgbClr val="131313"/>
                </a:solidFill>
                <a:latin typeface="+mn-lt"/>
                <a:ea typeface="+mn-ea"/>
                <a:cs typeface="+mn-cs"/>
              </a:rPr>
              <a:t> </a:t>
            </a:r>
            <a:r>
              <a:rPr lang="nl-BE" sz="1200" b="1" kern="1200" baseline="0" dirty="0">
                <a:solidFill>
                  <a:srgbClr val="131313"/>
                </a:solidFill>
                <a:latin typeface="+mn-lt"/>
                <a:ea typeface="+mn-ea"/>
                <a:cs typeface="+mn-cs"/>
              </a:rPr>
              <a:t>= Niveau 4 RE-CONNECT</a:t>
            </a:r>
            <a:endParaRPr lang="nl-NL" sz="1200" b="1" kern="1200" dirty="0">
              <a:solidFill>
                <a:srgbClr val="13131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0" kern="1200" dirty="0">
                <a:solidFill>
                  <a:srgbClr val="131313"/>
                </a:solidFill>
                <a:latin typeface="+mn-lt"/>
                <a:ea typeface="+mn-ea"/>
                <a:cs typeface="+mn-cs"/>
              </a:rPr>
              <a:t>(</a:t>
            </a:r>
            <a:r>
              <a:rPr lang="nl-NL" sz="1200" b="0" kern="1200" baseline="0" dirty="0">
                <a:solidFill>
                  <a:srgbClr val="131313"/>
                </a:solidFill>
                <a:latin typeface="+mn-lt"/>
                <a:ea typeface="+mn-ea"/>
                <a:cs typeface="+mn-cs"/>
              </a:rPr>
              <a:t>foto’s kippen onder tomaten, samenwerking chefs en zorgboerderij: </a:t>
            </a:r>
            <a:r>
              <a:rPr lang="nl-NL" sz="1200" b="0" kern="1200" baseline="0" dirty="0" err="1">
                <a:solidFill>
                  <a:srgbClr val="131313"/>
                </a:solidFill>
                <a:latin typeface="+mn-lt"/>
                <a:ea typeface="+mn-ea"/>
                <a:cs typeface="+mn-cs"/>
              </a:rPr>
              <a:t>Biobedrijf</a:t>
            </a:r>
            <a:r>
              <a:rPr lang="nl-NL" sz="1200" b="0" kern="1200" baseline="0" dirty="0">
                <a:solidFill>
                  <a:srgbClr val="131313"/>
                </a:solidFill>
                <a:latin typeface="+mn-lt"/>
                <a:ea typeface="+mn-ea"/>
                <a:cs typeface="+mn-cs"/>
              </a:rPr>
              <a:t> Vermeulen)</a:t>
            </a:r>
            <a:endParaRPr lang="nl-NL" sz="1200" b="0" kern="1200" dirty="0">
              <a:solidFill>
                <a:srgbClr val="131313"/>
              </a:solidFill>
              <a:latin typeface="+mn-lt"/>
              <a:ea typeface="+mn-ea"/>
              <a:cs typeface="+mn-cs"/>
            </a:endParaRPr>
          </a:p>
          <a:p>
            <a:pPr marL="171450" indent="-171450">
              <a:buFont typeface="Arial" panose="020B0604020202020204" pitchFamily="34" charset="0"/>
              <a:buChar char="•"/>
            </a:pPr>
            <a:endParaRPr lang="nl-BE" b="1" baseline="0" dirty="0"/>
          </a:p>
          <a:p>
            <a:pPr marL="171450" indent="-171450">
              <a:buFont typeface="Arial" panose="020B0604020202020204" pitchFamily="34" charset="0"/>
              <a:buChar char="•"/>
            </a:pPr>
            <a:endParaRPr lang="nl-BE" baseline="0" dirty="0"/>
          </a:p>
          <a:p>
            <a:pPr marL="171450" indent="-171450">
              <a:buFont typeface="Arial" panose="020B0604020202020204" pitchFamily="34" charset="0"/>
              <a:buChar char="•"/>
            </a:pPr>
            <a:endParaRPr lang="nl-BE" baseline="0" dirty="0"/>
          </a:p>
          <a:p>
            <a:pPr marL="171450"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85C20-F9B6-4981-8529-6CB69A246FF5}"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2885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kern="1200" dirty="0">
                <a:solidFill>
                  <a:schemeClr val="tx2"/>
                </a:solidFill>
                <a:latin typeface="+mn-lt"/>
                <a:ea typeface="+mn-ea"/>
                <a:cs typeface="+mn-cs"/>
              </a:rPr>
              <a:t>Niveau 4: Re-</a:t>
            </a:r>
            <a:r>
              <a:rPr lang="nl-NL" sz="1000" b="1" kern="1200" dirty="0" err="1">
                <a:solidFill>
                  <a:schemeClr val="tx2"/>
                </a:solidFill>
                <a:latin typeface="+mn-lt"/>
                <a:ea typeface="+mn-ea"/>
                <a:cs typeface="+mn-cs"/>
              </a:rPr>
              <a:t>connect</a:t>
            </a:r>
            <a:r>
              <a:rPr lang="nl-NL" sz="1000" kern="1200" dirty="0">
                <a:solidFill>
                  <a:schemeClr val="tx2"/>
                </a:solidFill>
                <a:latin typeface="+mn-lt"/>
                <a:ea typeface="+mn-ea"/>
                <a:cs typeface="+mn-cs"/>
              </a:rPr>
              <a:t> – herstel van een directere connectie tussen de telers en de consumenten</a:t>
            </a:r>
            <a:endParaRPr lang="nl-BE" b="1" noProof="0" dirty="0"/>
          </a:p>
          <a:p>
            <a:r>
              <a:rPr lang="nl-BE" b="1" noProof="0" dirty="0"/>
              <a:t>B2C “Business </a:t>
            </a:r>
            <a:r>
              <a:rPr lang="nl-BE" b="1" noProof="0" dirty="0" err="1"/>
              <a:t>to</a:t>
            </a:r>
            <a:r>
              <a:rPr lang="nl-BE" b="1" noProof="0" dirty="0"/>
              <a:t> Consumer”</a:t>
            </a:r>
            <a:r>
              <a:rPr lang="nl-BE" noProof="0" dirty="0"/>
              <a:t>: rechtstreeks</a:t>
            </a:r>
            <a:r>
              <a:rPr lang="nl-BE" baseline="0" noProof="0" dirty="0"/>
              <a:t> contact met de consument</a:t>
            </a:r>
            <a:endParaRPr lang="nl-BE" noProof="0" dirty="0"/>
          </a:p>
          <a:p>
            <a:pPr marL="171450" indent="-171450">
              <a:buFont typeface="Arial" panose="020B0604020202020204" pitchFamily="34" charset="0"/>
              <a:buChar char="•"/>
            </a:pPr>
            <a:r>
              <a:rPr lang="nl-BE" baseline="0" noProof="0" dirty="0"/>
              <a:t>Klassiek: de boerenmarkt (foto Lieve De Cock) en de hoevewinkel (foto www.devierhoekhoeve.be)</a:t>
            </a:r>
          </a:p>
          <a:p>
            <a:pPr marL="171450" indent="-171450">
              <a:buFont typeface="Arial" panose="020B0604020202020204" pitchFamily="34" charset="0"/>
              <a:buChar char="•"/>
            </a:pPr>
            <a:r>
              <a:rPr lang="nl-BE" baseline="0" noProof="0" dirty="0"/>
              <a:t>Nu ook in online versie = webshop </a:t>
            </a:r>
            <a:r>
              <a:rPr lang="nl-BE" baseline="0" noProof="0" dirty="0">
                <a:sym typeface="Wingdings" panose="05000000000000000000" pitchFamily="2" charset="2"/>
              </a:rPr>
              <a:t> </a:t>
            </a:r>
            <a:r>
              <a:rPr lang="nl-BE" baseline="0" noProof="0" dirty="0"/>
              <a:t>van eigen bedrijf of samen met anderen (bv. Boeren en Buren www.boerenenburen.be) </a:t>
            </a:r>
          </a:p>
          <a:p>
            <a:pPr marL="171450" indent="-171450">
              <a:buFont typeface="Arial" panose="020B0604020202020204" pitchFamily="34" charset="0"/>
              <a:buChar char="•"/>
            </a:pPr>
            <a:r>
              <a:rPr lang="nl-BE" baseline="0" noProof="0" dirty="0"/>
              <a:t>Hoevebeleving: zelfpluk (bv. plukdagen op fruitbedrijven) of bv. bloesempicknick (foto </a:t>
            </a:r>
            <a:r>
              <a:rPr lang="nl-BE" noProof="0" dirty="0"/>
              <a:t>Toerisme</a:t>
            </a:r>
            <a:r>
              <a:rPr lang="nl-BE" baseline="0" noProof="0" dirty="0"/>
              <a:t> Sint-Truiden)</a:t>
            </a:r>
          </a:p>
          <a:p>
            <a:pPr marL="171450" indent="-171450">
              <a:buFont typeface="Arial" panose="020B0604020202020204" pitchFamily="34" charset="0"/>
              <a:buChar char="•"/>
            </a:pPr>
            <a:r>
              <a:rPr lang="nl-BE" baseline="0" noProof="0" dirty="0"/>
              <a:t>Pakketten, al dan niet in abonnement formule (foto www.bolhuis.be) of via Voedselteams (www.voedselteams.be)</a:t>
            </a:r>
          </a:p>
          <a:p>
            <a:pPr marL="171450" indent="-171450">
              <a:buFont typeface="Arial" panose="020B0604020202020204" pitchFamily="34" charset="0"/>
              <a:buChar char="•"/>
            </a:pPr>
            <a:r>
              <a:rPr lang="nl-BE" baseline="0" noProof="0" dirty="0"/>
              <a:t>CSA: De deelnemers nemen een oogstaandeel. In ruil voor een vooruitbetaald jaarbedrag worden ze mede-eigenaar van de komende oogst. De CSA-boer hoeft geen duur kaskrediet bij de bank af te sluiten om zijn productiekosten te kunnen voorfinancieren. Valt de oogst goed mee, dan genieten de aandeelhouders daar rechtstreeks van, valt er iets tegen, dan dragen zij mee dat risico. (foto: CSA </a:t>
            </a:r>
            <a:r>
              <a:rPr lang="nl-BE" baseline="0" noProof="0" dirty="0" err="1"/>
              <a:t>Rawijs</a:t>
            </a:r>
            <a:r>
              <a:rPr lang="nl-BE" baseline="0" noProof="0" dirty="0"/>
              <a:t>) (www.csa-netwerk.be)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aseline="0" noProof="0" dirty="0"/>
              <a:t>Coöperaties: bv. De </a:t>
            </a:r>
            <a:r>
              <a:rPr lang="nl-BE" baseline="0" noProof="0" dirty="0" err="1"/>
              <a:t>Vroente</a:t>
            </a:r>
            <a:r>
              <a:rPr lang="nl-BE" baseline="0" noProof="0" dirty="0"/>
              <a:t>: biodynamische bedrijven De Zonnekouter, De </a:t>
            </a:r>
            <a:r>
              <a:rPr lang="nl-BE" baseline="0" noProof="0" dirty="0" err="1"/>
              <a:t>Kollebloem</a:t>
            </a:r>
            <a:r>
              <a:rPr lang="nl-BE" baseline="0" noProof="0" dirty="0"/>
              <a:t> en </a:t>
            </a:r>
            <a:r>
              <a:rPr lang="nl-BE" baseline="0" noProof="0" dirty="0" err="1"/>
              <a:t>Ourobouros</a:t>
            </a:r>
            <a:r>
              <a:rPr lang="nl-BE" baseline="0" noProof="0" dirty="0"/>
              <a:t> combineren hun ervaring en kracht. Ze hebben een gezamenlijk teeltplan, versterken elkaars afzet (onderling verkopen markt, winkel, pakketten) en creëren samen afzet (foto: </a:t>
            </a:r>
            <a:r>
              <a:rPr lang="nl-BE" baseline="0" noProof="0" dirty="0" err="1"/>
              <a:t>Vroentekraam</a:t>
            </a:r>
            <a:r>
              <a:rPr lang="nl-BE" baseline="0" noProof="0" dirty="0"/>
              <a:t> in de </a:t>
            </a:r>
            <a:r>
              <a:rPr lang="nl-BE" baseline="0" noProof="0" dirty="0" err="1"/>
              <a:t>Lousbergmarkt</a:t>
            </a:r>
            <a:r>
              <a:rPr lang="nl-BE" baseline="0" noProof="0" dirty="0"/>
              <a:t> in Gent) (www.vroente.be, www.lousbergmarkt.be)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aseline="0" noProof="0" dirty="0"/>
              <a:t>Aandeelhouderscoöperatie: bv. Coöperanten investeren samen met de landbouwers in landbouwbedrijf Pomona, o.a. voor aankoop van grond (</a:t>
            </a:r>
            <a:r>
              <a:rPr lang="nl-BE" b="1" baseline="0" dirty="0">
                <a:sym typeface="Wingdings" panose="05000000000000000000" pitchFamily="2" charset="2"/>
              </a:rPr>
              <a:t>principe 12: beheer land </a:t>
            </a:r>
            <a:r>
              <a:rPr lang="nl-BE" baseline="0" dirty="0">
                <a:sym typeface="Wingdings" panose="05000000000000000000" pitchFamily="2" charset="2"/>
              </a:rPr>
              <a:t>in samenwerking) </a:t>
            </a:r>
            <a:r>
              <a:rPr lang="nl-BE" baseline="0" noProof="0" dirty="0"/>
              <a:t>(foto www.pomonacoop.be)</a:t>
            </a:r>
          </a:p>
          <a:p>
            <a:endParaRPr lang="nl-BE" baseline="0" noProof="0" dirty="0"/>
          </a:p>
          <a:p>
            <a:r>
              <a:rPr lang="nl-BE" b="1" baseline="0" noProof="0" dirty="0"/>
              <a:t>B2B: “Business </a:t>
            </a:r>
            <a:r>
              <a:rPr lang="nl-BE" b="1" baseline="0" noProof="0" dirty="0" err="1"/>
              <a:t>to</a:t>
            </a:r>
            <a:r>
              <a:rPr lang="nl-BE" b="1" baseline="0" noProof="0" dirty="0"/>
              <a:t> business”</a:t>
            </a:r>
            <a:r>
              <a:rPr lang="nl-BE" baseline="0" noProof="0" dirty="0"/>
              <a:t>: samenwerking met en rechtstreekse verkoop aan andere bedrijven </a:t>
            </a:r>
          </a:p>
          <a:p>
            <a:r>
              <a:rPr lang="nl-BE" baseline="0" noProof="0" dirty="0"/>
              <a:t>Foto’s B2B: </a:t>
            </a:r>
          </a:p>
          <a:p>
            <a:pPr marL="171450" indent="-171450">
              <a:buFont typeface="Arial" panose="020B0604020202020204" pitchFamily="34" charset="0"/>
              <a:buChar char="•"/>
            </a:pPr>
            <a:r>
              <a:rPr lang="nl-BE" baseline="0" noProof="0" dirty="0"/>
              <a:t>Samenwerking met restaurants: (bio)tomatenteler Philippe Vermeulen hier samen </a:t>
            </a:r>
            <a:r>
              <a:rPr lang="nl-BE" sz="1200" b="0" i="0" kern="1200" dirty="0">
                <a:solidFill>
                  <a:schemeClr val="tx1"/>
                </a:solidFill>
                <a:effectLst/>
                <a:latin typeface="+mn-lt"/>
                <a:ea typeface="+mn-ea"/>
                <a:cs typeface="+mn-cs"/>
              </a:rPr>
              <a:t>met chef Patrick Devos en Wim Lybaert</a:t>
            </a:r>
            <a:r>
              <a:rPr lang="nl-BE" baseline="0" noProof="0" dirty="0"/>
              <a:t> op </a:t>
            </a:r>
            <a:r>
              <a:rPr lang="nl-BE" sz="1200" b="0" i="0" kern="1200" dirty="0" err="1">
                <a:solidFill>
                  <a:schemeClr val="tx1"/>
                </a:solidFill>
                <a:effectLst/>
                <a:latin typeface="+mn-lt"/>
                <a:ea typeface="+mn-ea"/>
                <a:cs typeface="+mn-cs"/>
              </a:rPr>
              <a:t>Kookeet</a:t>
            </a:r>
            <a:r>
              <a:rPr lang="nl-BE" sz="1200" b="0" i="0" kern="1200" dirty="0">
                <a:solidFill>
                  <a:schemeClr val="tx1"/>
                </a:solidFill>
                <a:effectLst/>
                <a:latin typeface="+mn-lt"/>
                <a:ea typeface="+mn-ea"/>
                <a:cs typeface="+mn-cs"/>
              </a:rPr>
              <a:t> 2014 (biobedrijfvermeulen.be)</a:t>
            </a:r>
            <a:endParaRPr lang="nl-BE" baseline="0" noProof="0" dirty="0"/>
          </a:p>
          <a:p>
            <a:pPr marL="171450" indent="-171450">
              <a:buFont typeface="Arial" panose="020B0604020202020204" pitchFamily="34" charset="0"/>
              <a:buChar char="•"/>
            </a:pPr>
            <a:r>
              <a:rPr lang="nl-BE" baseline="0" noProof="0" dirty="0"/>
              <a:t>Samenwerking CSA Polderveld en AZ Zeno: het ziekenhuis koopt groenten aan in CSA systeem, met voorafbetaling (foto: VTM)</a:t>
            </a:r>
          </a:p>
          <a:p>
            <a:pPr marL="171450" indent="-171450">
              <a:buFont typeface="Arial" panose="020B0604020202020204" pitchFamily="34" charset="0"/>
              <a:buChar char="•"/>
            </a:pPr>
            <a:r>
              <a:rPr lang="nl-BE" baseline="0" noProof="0" dirty="0"/>
              <a:t>Samenwerking met verwerker: varkensboerin Mieke </a:t>
            </a:r>
            <a:r>
              <a:rPr lang="nl-BE" baseline="0" noProof="0" dirty="0" err="1"/>
              <a:t>Verniest</a:t>
            </a:r>
            <a:r>
              <a:rPr lang="nl-BE" baseline="0" noProof="0" dirty="0"/>
              <a:t> (</a:t>
            </a:r>
            <a:r>
              <a:rPr lang="nl-BE" baseline="0" noProof="0" dirty="0" err="1"/>
              <a:t>Munkzwalm</a:t>
            </a:r>
            <a:r>
              <a:rPr lang="nl-BE" baseline="0" noProof="0" dirty="0"/>
              <a:t>) en vleeswarenspecialist Johan </a:t>
            </a:r>
            <a:r>
              <a:rPr lang="nl-BE" baseline="0" noProof="0" dirty="0" err="1"/>
              <a:t>Noyen</a:t>
            </a:r>
            <a:r>
              <a:rPr lang="nl-BE" baseline="0" noProof="0" dirty="0"/>
              <a:t> (Gent) (www.noyen.be) (foto: Week van de Korte Keten)</a:t>
            </a:r>
          </a:p>
          <a:p>
            <a:pPr marL="171450" indent="-171450">
              <a:buFont typeface="Arial" panose="020B0604020202020204" pitchFamily="34" charset="0"/>
              <a:buChar char="•"/>
            </a:pPr>
            <a:r>
              <a:rPr lang="nl-BE" baseline="0" noProof="0" dirty="0"/>
              <a:t>Samenwerking naar distributie toe: </a:t>
            </a:r>
          </a:p>
          <a:p>
            <a:pPr marL="628650" lvl="1" indent="-171450">
              <a:buFont typeface="Arial" panose="020B0604020202020204" pitchFamily="34" charset="0"/>
              <a:buChar char="•"/>
            </a:pPr>
            <a:r>
              <a:rPr lang="nl-BE" baseline="0" noProof="0" dirty="0"/>
              <a:t>gezamenlijke verkoop van ongewassen – of geborstelde – aardappelen, in e</a:t>
            </a:r>
            <a:r>
              <a:rPr lang="nl-BE" sz="1200" b="0" i="0" kern="1200" dirty="0">
                <a:solidFill>
                  <a:schemeClr val="tx1"/>
                </a:solidFill>
                <a:effectLst/>
                <a:latin typeface="+mn-lt"/>
                <a:ea typeface="+mn-ea"/>
                <a:cs typeface="+mn-cs"/>
              </a:rPr>
              <a:t>en nieuw, flexibel verpakkingsconcept (http://docplayer.nl/6832658-Geborstelde-vlaamse-bio-aardappelen-een-nieuwe-piste.html) </a:t>
            </a:r>
            <a:endParaRPr lang="nl-BE" baseline="0" noProof="0" dirty="0"/>
          </a:p>
          <a:p>
            <a:pPr marL="628650" lvl="1" indent="-171450">
              <a:buFont typeface="Arial" panose="020B0604020202020204" pitchFamily="34" charset="0"/>
              <a:buChar char="•"/>
            </a:pPr>
            <a:r>
              <a:rPr lang="nl-BE" baseline="0" noProof="0" dirty="0"/>
              <a:t>Koolzaadproducten van Hof ter </a:t>
            </a:r>
            <a:r>
              <a:rPr lang="nl-BE" baseline="0" noProof="0" dirty="0" err="1"/>
              <a:t>Vrijlegem</a:t>
            </a:r>
            <a:r>
              <a:rPr lang="nl-BE" baseline="0" noProof="0" dirty="0"/>
              <a:t> (bv. dressing) en de vele verkooppunten waarmee ze samenwerken (o.a. Carrefour, AVEVE,…). Ook samenwerking met ILVO Food Pilot voor ontwikkeling producten. (https://hoftervrijlegem.be/)</a:t>
            </a:r>
            <a:endParaRPr lang="nl-BE" noProof="0" dirty="0"/>
          </a:p>
          <a:p>
            <a:endParaRPr lang="nl-BE" noProof="0"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35</a:t>
            </a:fld>
            <a:endParaRPr lang="nl-BE"/>
          </a:p>
        </p:txBody>
      </p:sp>
    </p:spTree>
    <p:extLst>
      <p:ext uri="{BB962C8B-B14F-4D97-AF65-F5344CB8AC3E}">
        <p14:creationId xmlns:p14="http://schemas.microsoft.com/office/powerpoint/2010/main" val="3817085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kern="1200" dirty="0">
                <a:solidFill>
                  <a:srgbClr val="131313"/>
                </a:solidFill>
                <a:latin typeface="+mn-lt"/>
                <a:ea typeface="+mn-ea"/>
                <a:cs typeface="+mn-cs"/>
              </a:rPr>
              <a:t>Principe 8: Co-creatie van kennis</a:t>
            </a:r>
            <a:r>
              <a:rPr lang="nl-BE" sz="1200" kern="1200" dirty="0">
                <a:solidFill>
                  <a:srgbClr val="131313"/>
                </a:solidFill>
                <a:latin typeface="+mn-lt"/>
                <a:ea typeface="+mn-ea"/>
                <a:cs typeface="+mn-cs"/>
              </a:rPr>
              <a:t>: Bevorder co-creatie en horizontale uitwisseling van kennis, o.a. lokale en wetenschappelijke innovatie, vooral door uitwisseling tussen landbouwers.</a:t>
            </a:r>
            <a:r>
              <a:rPr lang="nl-BE" sz="1200" kern="1200" baseline="0" dirty="0">
                <a:solidFill>
                  <a:srgbClr val="131313"/>
                </a:solidFill>
                <a:latin typeface="+mn-lt"/>
                <a:ea typeface="+mn-ea"/>
                <a:cs typeface="+mn-cs"/>
              </a:rPr>
              <a:t> </a:t>
            </a:r>
            <a:r>
              <a:rPr lang="nl-NL" b="1" dirty="0">
                <a:solidFill>
                  <a:srgbClr val="131313"/>
                </a:solidFill>
              </a:rPr>
              <a:t>Wissel kennis uit met verschillende bronnen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1" kern="1200" dirty="0">
              <a:solidFill>
                <a:srgbClr val="13131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kern="1200" dirty="0">
                <a:solidFill>
                  <a:srgbClr val="131313"/>
                </a:solidFill>
                <a:latin typeface="+mn-lt"/>
                <a:ea typeface="+mn-ea"/>
                <a:cs typeface="+mn-cs"/>
              </a:rPr>
              <a:t>Principe 13:</a:t>
            </a:r>
            <a:r>
              <a:rPr lang="nl-BE" sz="1200" b="1" kern="1200" baseline="0" dirty="0">
                <a:solidFill>
                  <a:srgbClr val="131313"/>
                </a:solidFill>
                <a:latin typeface="+mn-lt"/>
                <a:ea typeface="+mn-ea"/>
                <a:cs typeface="+mn-cs"/>
              </a:rPr>
              <a:t> </a:t>
            </a:r>
            <a:r>
              <a:rPr lang="nl-BE" sz="1200" b="1" kern="1200" dirty="0">
                <a:solidFill>
                  <a:srgbClr val="131313"/>
                </a:solidFill>
                <a:latin typeface="+mn-lt"/>
                <a:ea typeface="+mn-ea"/>
                <a:cs typeface="+mn-cs"/>
              </a:rPr>
              <a:t>Participatie</a:t>
            </a:r>
            <a:r>
              <a:rPr lang="nl-BE" sz="1200" kern="1200" dirty="0">
                <a:solidFill>
                  <a:srgbClr val="131313"/>
                </a:solidFill>
                <a:latin typeface="+mn-lt"/>
                <a:ea typeface="+mn-ea"/>
                <a:cs typeface="+mn-cs"/>
              </a:rPr>
              <a:t>: Stimuleer sociale organisatie en een grotere </a:t>
            </a:r>
            <a:r>
              <a:rPr lang="nl-BE" sz="1200" b="1" kern="1200" dirty="0">
                <a:solidFill>
                  <a:srgbClr val="131313"/>
                </a:solidFill>
                <a:latin typeface="+mn-lt"/>
                <a:ea typeface="+mn-ea"/>
                <a:cs typeface="+mn-cs"/>
              </a:rPr>
              <a:t>deelname aan de besluitvorming door voedselproducenten </a:t>
            </a:r>
            <a:r>
              <a:rPr lang="nl-BE" sz="1200" kern="1200" dirty="0">
                <a:solidFill>
                  <a:srgbClr val="131313"/>
                </a:solidFill>
                <a:latin typeface="+mn-lt"/>
                <a:ea typeface="+mn-ea"/>
                <a:cs typeface="+mn-cs"/>
              </a:rPr>
              <a:t>en consumenten, ter ondersteuning van gedecentraliseerd bestuur en lokaal aanpassingsgericht beheer van landbouw- en voedselsystemen</a:t>
            </a:r>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36</a:t>
            </a:fld>
            <a:endParaRPr lang="nl-BE"/>
          </a:p>
        </p:txBody>
      </p:sp>
    </p:spTree>
    <p:extLst>
      <p:ext uri="{BB962C8B-B14F-4D97-AF65-F5344CB8AC3E}">
        <p14:creationId xmlns:p14="http://schemas.microsoft.com/office/powerpoint/2010/main" val="3755299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Afbeelding</a:t>
            </a:r>
            <a:r>
              <a:rPr lang="en-GB" dirty="0"/>
              <a:t>: </a:t>
            </a:r>
            <a:r>
              <a:rPr lang="nl-BE" sz="1200" b="0" i="0" kern="1200" dirty="0">
                <a:solidFill>
                  <a:schemeClr val="tx1"/>
                </a:solidFill>
                <a:effectLst/>
                <a:latin typeface="+mn-lt"/>
                <a:ea typeface="+mn-ea"/>
                <a:cs typeface="+mn-cs"/>
              </a:rPr>
              <a:t>© Andrew </a:t>
            </a:r>
            <a:r>
              <a:rPr lang="nl-BE" sz="1200" b="0" i="0" kern="1200" dirty="0" err="1">
                <a:solidFill>
                  <a:schemeClr val="tx1"/>
                </a:solidFill>
                <a:effectLst/>
                <a:latin typeface="+mn-lt"/>
                <a:ea typeface="+mn-ea"/>
                <a:cs typeface="+mn-cs"/>
              </a:rPr>
              <a:t>Judd</a:t>
            </a:r>
            <a:r>
              <a:rPr lang="nl-BE" sz="1200" b="0" i="0" kern="1200" dirty="0">
                <a:solidFill>
                  <a:schemeClr val="tx1"/>
                </a:solidFill>
                <a:effectLst/>
                <a:latin typeface="+mn-lt"/>
                <a:ea typeface="+mn-ea"/>
                <a:cs typeface="+mn-cs"/>
              </a:rPr>
              <a:t> / Masterfile</a:t>
            </a:r>
            <a:endParaRPr lang="en-GB"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37</a:t>
            </a:fld>
            <a:endParaRPr lang="nl-BE"/>
          </a:p>
        </p:txBody>
      </p:sp>
    </p:spTree>
    <p:extLst>
      <p:ext uri="{BB962C8B-B14F-4D97-AF65-F5344CB8AC3E}">
        <p14:creationId xmlns:p14="http://schemas.microsoft.com/office/powerpoint/2010/main" val="1347456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998595D5-66DC-444E-ABF2-6152A2B464A1}" type="slidenum">
              <a:rPr lang="en-US" smtClean="0"/>
              <a:t>38</a:t>
            </a:fld>
            <a:endParaRPr lang="en-US"/>
          </a:p>
        </p:txBody>
      </p:sp>
    </p:spTree>
    <p:extLst>
      <p:ext uri="{BB962C8B-B14F-4D97-AF65-F5344CB8AC3E}">
        <p14:creationId xmlns:p14="http://schemas.microsoft.com/office/powerpoint/2010/main" val="1205531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Biologische landbouw = voorbeeld van re-design.</a:t>
            </a:r>
          </a:p>
          <a:p>
            <a:r>
              <a:rPr lang="nl-BE" sz="1200" kern="1200" dirty="0" err="1">
                <a:solidFill>
                  <a:schemeClr val="tx1"/>
                </a:solidFill>
                <a:effectLst/>
                <a:latin typeface="+mn-lt"/>
                <a:ea typeface="+mn-ea"/>
                <a:cs typeface="+mn-cs"/>
              </a:rPr>
              <a:t>Biolandbouw</a:t>
            </a:r>
            <a:r>
              <a:rPr lang="nl-BE" sz="1200" kern="1200" dirty="0">
                <a:solidFill>
                  <a:schemeClr val="tx1"/>
                </a:solidFill>
                <a:effectLst/>
                <a:latin typeface="+mn-lt"/>
                <a:ea typeface="+mn-ea"/>
                <a:cs typeface="+mn-cs"/>
              </a:rPr>
              <a:t> vertrekt vanuit de principes van gezondheid, ecologie, zorg  en rechtvaardigheid (IFOAM-principes) als basis voor een duurzaam voedsel- en landbouwsysteem. De principes en praktijken door de biologische landbouw nagestreefd, zijn nauw verbonden met de agro-ecologische principes en praktijken en beiden streven ze een systeembenadering na om de milieu-impact van landbouw te minimaliseren en gunstige condities voor dieren, planten, bodem, landbouwers en de maatschappij te realiseren (voedselkwaliteit, dierenwelzijn) (</a:t>
            </a:r>
            <a:r>
              <a:rPr lang="nl-BE" sz="1200" kern="1200" dirty="0" err="1">
                <a:solidFill>
                  <a:schemeClr val="tx1"/>
                </a:solidFill>
                <a:effectLst/>
                <a:latin typeface="+mn-lt"/>
                <a:ea typeface="+mn-ea"/>
                <a:cs typeface="+mn-cs"/>
              </a:rPr>
              <a:t>TPorganics</a:t>
            </a:r>
            <a:r>
              <a:rPr lang="nl-BE" sz="1200" kern="1200" dirty="0">
                <a:solidFill>
                  <a:schemeClr val="tx1"/>
                </a:solidFill>
                <a:effectLst/>
                <a:latin typeface="+mn-lt"/>
                <a:ea typeface="+mn-ea"/>
                <a:cs typeface="+mn-cs"/>
              </a:rPr>
              <a:t>, 2017). </a:t>
            </a:r>
          </a:p>
          <a:p>
            <a:r>
              <a:rPr lang="nl-BE" sz="1200" kern="1200" dirty="0">
                <a:solidFill>
                  <a:schemeClr val="tx1"/>
                </a:solidFill>
                <a:effectLst/>
                <a:latin typeface="+mn-lt"/>
                <a:ea typeface="+mn-ea"/>
                <a:cs typeface="+mn-cs"/>
              </a:rPr>
              <a:t>Zowel agro-ecologische als biologische landbouw dagen de dominante voedsel- en landbouwsystemen uit en trachten landbouwers en burgers te engageren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Om zich te kunnen onderscheiden van andere producten in de markt, werd biologische landbouw gedefinieerd in een wetgevend kader, waarin productieregels, </a:t>
            </a:r>
            <a:r>
              <a:rPr lang="nl-BE" sz="1200" kern="1200" dirty="0" err="1">
                <a:solidFill>
                  <a:schemeClr val="tx1"/>
                </a:solidFill>
                <a:effectLst/>
                <a:latin typeface="+mn-lt"/>
                <a:ea typeface="+mn-ea"/>
                <a:cs typeface="+mn-cs"/>
              </a:rPr>
              <a:t>vermarkting</a:t>
            </a:r>
            <a:r>
              <a:rPr lang="nl-BE" sz="1200" kern="1200" dirty="0">
                <a:solidFill>
                  <a:schemeClr val="tx1"/>
                </a:solidFill>
                <a:effectLst/>
                <a:latin typeface="+mn-lt"/>
                <a:ea typeface="+mn-ea"/>
                <a:cs typeface="+mn-cs"/>
              </a:rPr>
              <a:t>- en controleprocedures worden vastgelegd. Dit wetgevend kader geeft enerzijds duidelijkheid en richting voor landbouwers en consumenten maar creëert ook  een scheiding tussen biologische en niet-biologische bedrijven.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Maar strikt genomen kan een biologisch bedrijf nog steeds gebaseerd</a:t>
            </a:r>
            <a:r>
              <a:rPr lang="nl-BE" sz="1200" kern="1200" baseline="0" dirty="0">
                <a:solidFill>
                  <a:schemeClr val="tx1"/>
                </a:solidFill>
                <a:effectLst/>
                <a:latin typeface="+mn-lt"/>
                <a:ea typeface="+mn-ea"/>
                <a:cs typeface="+mn-cs"/>
              </a:rPr>
              <a:t> zijn op monocultuur en het vervangen van synthetische inputs door inputs van natuurlijke oorsprong. (hoewel dit in de praktijk in Vlaanderen weinig voorkomt)</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39</a:t>
            </a:fld>
            <a:endParaRPr lang="nl-BE"/>
          </a:p>
        </p:txBody>
      </p:sp>
    </p:spTree>
    <p:extLst>
      <p:ext uri="{BB962C8B-B14F-4D97-AF65-F5344CB8AC3E}">
        <p14:creationId xmlns:p14="http://schemas.microsoft.com/office/powerpoint/2010/main" val="1418886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landbouwproductie (hier van granen)</a:t>
            </a:r>
            <a:r>
              <a:rPr lang="nl-NL" baseline="0" dirty="0"/>
              <a:t> is </a:t>
            </a:r>
            <a:r>
              <a:rPr lang="nl-NL" dirty="0"/>
              <a:t>in de twintigste eeuw enorm vooruitgegaan, maar ook gebruik van </a:t>
            </a:r>
            <a:r>
              <a:rPr lang="nl-NL" dirty="0" err="1"/>
              <a:t>inputs</a:t>
            </a:r>
            <a:r>
              <a:rPr lang="nl-NL" dirty="0"/>
              <a:t> als stikstof, fosfor en water zijn enorm toegenomen</a:t>
            </a:r>
            <a:endParaRPr lang="nl-BE"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4</a:t>
            </a:fld>
            <a:endParaRPr lang="nl-BE"/>
          </a:p>
        </p:txBody>
      </p:sp>
    </p:spTree>
    <p:extLst>
      <p:ext uri="{BB962C8B-B14F-4D97-AF65-F5344CB8AC3E}">
        <p14:creationId xmlns:p14="http://schemas.microsoft.com/office/powerpoint/2010/main" val="2274070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Landbouwer</a:t>
            </a:r>
            <a:r>
              <a:rPr lang="nl-BE" baseline="0" dirty="0"/>
              <a:t> zitten geperst tussen de verwachting van gezond en betaalbaar voedsel van de consument en standaarden van de </a:t>
            </a:r>
            <a:r>
              <a:rPr lang="nl-BE" baseline="0" dirty="0" err="1"/>
              <a:t>retail</a:t>
            </a:r>
            <a:r>
              <a:rPr lang="nl-BE" baseline="0" dirty="0"/>
              <a:t> en industrie enerzijds en de stijgende grondstofprijzen en zware investeringen anderzijds. Voor vele landbouwers wordt het steeds moeilijker om een leefbaar inkomen te voorzien.  </a:t>
            </a:r>
          </a:p>
          <a:p>
            <a:endParaRPr lang="nl-BE" baseline="0" dirty="0"/>
          </a:p>
          <a:p>
            <a:r>
              <a:rPr lang="nl-BE" baseline="0" dirty="0"/>
              <a:t>Veel landbouwers vinden dan ook geen opvolger meer. Voor jongeren wordt het steeds moeilijker om een bedrijf over te nemen of te starten. Het aantal land en tuinbouwers zit jaarlijks in dalende lijn: op 30 jaar tijd daalde het aantal landbouwbedrijven in België van 113.883 naar </a:t>
            </a:r>
            <a:r>
              <a:rPr lang="nl-BE" sz="1400" baseline="0" dirty="0"/>
              <a:t>36.774 in 2020</a:t>
            </a:r>
            <a:r>
              <a:rPr lang="nl-BE" baseline="0" dirty="0"/>
              <a:t>. (Vlaanderen: 57.811 bedrijven in 1990 naar 23.965 bedrijven in 2020, </a:t>
            </a:r>
            <a:r>
              <a:rPr lang="nl-BE" baseline="0"/>
              <a:t>een daling met 59%).</a:t>
            </a:r>
            <a:endParaRPr lang="nl-BE" baseline="0" dirty="0"/>
          </a:p>
          <a:p>
            <a:r>
              <a:rPr lang="nl-BE" baseline="0" dirty="0"/>
              <a:t>Bovendien daalt het vertrouwen van de consument in de landbouwer, als mede veroorzaker van sterke milieu impact. De relatie tussen landbouwer en consument is vaak ver te zoeken.</a:t>
            </a:r>
            <a:endParaRPr lang="nl-BE"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5</a:t>
            </a:fld>
            <a:endParaRPr lang="nl-BE"/>
          </a:p>
        </p:txBody>
      </p:sp>
    </p:spTree>
    <p:extLst>
      <p:ext uri="{BB962C8B-B14F-4D97-AF65-F5344CB8AC3E}">
        <p14:creationId xmlns:p14="http://schemas.microsoft.com/office/powerpoint/2010/main" val="190749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Font typeface="+mj-lt"/>
              <a:buAutoNum type="arabicPeriod"/>
            </a:pPr>
            <a:r>
              <a:rPr lang="nl-BE" dirty="0"/>
              <a:t>Honger in</a:t>
            </a:r>
            <a:r>
              <a:rPr lang="nl-BE" baseline="0" dirty="0"/>
              <a:t> de wereld is beperkt gerelateerd met productiehoeveelheden</a:t>
            </a:r>
            <a:br>
              <a:rPr lang="nl-BE" dirty="0"/>
            </a:br>
            <a:r>
              <a:rPr lang="nl-BE" dirty="0"/>
              <a:t>Honger kent diverse and complexe redenen </a:t>
            </a:r>
          </a:p>
          <a:p>
            <a:pPr marL="628650" lvl="1" indent="-171450">
              <a:buFont typeface="Arial" panose="020B0604020202020204" pitchFamily="34" charset="0"/>
              <a:buChar char="•"/>
            </a:pPr>
            <a:r>
              <a:rPr lang="nl-BE" dirty="0"/>
              <a:t>50% van mensen met honger produceren voedsel</a:t>
            </a:r>
          </a:p>
          <a:p>
            <a:pPr marL="628650" lvl="1" indent="-171450">
              <a:buFont typeface="Arial" panose="020B0604020202020204" pitchFamily="34" charset="0"/>
              <a:buChar char="•"/>
            </a:pPr>
            <a:r>
              <a:rPr lang="nl-BE" dirty="0"/>
              <a:t>Toegang tot voedsel</a:t>
            </a:r>
          </a:p>
          <a:p>
            <a:pPr marL="628650" lvl="1" indent="-171450">
              <a:buFont typeface="Arial" panose="020B0604020202020204" pitchFamily="34" charset="0"/>
              <a:buChar char="•"/>
            </a:pPr>
            <a:r>
              <a:rPr lang="nl-BE" dirty="0"/>
              <a:t>Prijs van voedsel</a:t>
            </a:r>
          </a:p>
          <a:p>
            <a:pPr marL="628650" lvl="1" indent="-171450">
              <a:buFont typeface="Arial" panose="020B0604020202020204" pitchFamily="34" charset="0"/>
              <a:buChar char="•"/>
            </a:pPr>
            <a:r>
              <a:rPr lang="nl-BE" dirty="0"/>
              <a:t>Voedselverlies en verspilling: ongeveer 33% van de productie</a:t>
            </a:r>
          </a:p>
          <a:p>
            <a:pPr marL="0" lvl="0" indent="0">
              <a:buFont typeface="Arial" panose="020B0604020202020204" pitchFamily="34" charset="0"/>
              <a:buNone/>
            </a:pPr>
            <a:r>
              <a:rPr lang="nl-BE" dirty="0"/>
              <a:t>-&gt; systeemoefeningen, zoektocht naar nieuwe voedselsystemen en niet enkel inzetten op duurzame intensivering op productie niveau</a:t>
            </a:r>
          </a:p>
          <a:p>
            <a:pPr marL="228600" indent="-228600">
              <a:buFont typeface="+mj-lt"/>
              <a:buAutoNum type="arabicPeriod"/>
            </a:pPr>
            <a:endParaRPr lang="en-GB" dirty="0"/>
          </a:p>
          <a:p>
            <a:pPr marL="228600" indent="-228600">
              <a:buFont typeface="+mj-lt"/>
              <a:buAutoNum type="arabicPeriod" startAt="2"/>
            </a:pPr>
            <a:r>
              <a:rPr lang="en-GB" dirty="0" err="1"/>
              <a:t>Drijvende</a:t>
            </a:r>
            <a:r>
              <a:rPr lang="en-GB" baseline="0" dirty="0"/>
              <a:t> </a:t>
            </a:r>
            <a:r>
              <a:rPr lang="en-GB" baseline="0" dirty="0" err="1"/>
              <a:t>kracht</a:t>
            </a:r>
            <a:r>
              <a:rPr lang="en-GB" baseline="0" dirty="0"/>
              <a:t> = </a:t>
            </a:r>
            <a:r>
              <a:rPr lang="en-GB" baseline="0" dirty="0" err="1"/>
              <a:t>winst</a:t>
            </a:r>
            <a:endParaRPr lang="en-GB" baseline="0" dirty="0"/>
          </a:p>
          <a:p>
            <a:pPr lvl="1"/>
            <a:r>
              <a:rPr lang="nl-NL" dirty="0"/>
              <a:t>Waarom is dat een probleem: </a:t>
            </a:r>
          </a:p>
          <a:p>
            <a:pPr lvl="1"/>
            <a:r>
              <a:rPr lang="nl-NL" dirty="0"/>
              <a:t>Zaaigoedbedrijven, willen volumes verkopen </a:t>
            </a:r>
            <a:r>
              <a:rPr lang="nl-NL" dirty="0" err="1"/>
              <a:t>ipv</a:t>
            </a:r>
            <a:r>
              <a:rPr lang="nl-NL" dirty="0"/>
              <a:t> lokale geadapteerde variëteiten die ziektes kunnen verdragen en dus een zekere veerkracht geven aan lokale systemen</a:t>
            </a:r>
          </a:p>
          <a:p>
            <a:pPr lvl="0"/>
            <a:r>
              <a:rPr lang="nl-NL" baseline="0" dirty="0"/>
              <a:t>   Bron cijfers: </a:t>
            </a:r>
            <a:r>
              <a:rPr lang="nl-NL" baseline="0" dirty="0" err="1"/>
              <a:t>Konzernatlas</a:t>
            </a:r>
            <a:r>
              <a:rPr lang="nl-NL" baseline="0" dirty="0"/>
              <a:t>, 2017, https://www.boell.de/sites/default/files/konzernatlas2017_iii_web.pdf?dimension1=ds_konzernatlas </a:t>
            </a:r>
            <a:endParaRPr lang="nl-NL"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6</a:t>
            </a:fld>
            <a:endParaRPr lang="nl-BE"/>
          </a:p>
        </p:txBody>
      </p:sp>
    </p:spTree>
    <p:extLst>
      <p:ext uri="{BB962C8B-B14F-4D97-AF65-F5344CB8AC3E}">
        <p14:creationId xmlns:p14="http://schemas.microsoft.com/office/powerpoint/2010/main" val="206839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Anders denken is nodig</a:t>
            </a:r>
            <a:r>
              <a:rPr lang="nl-BE" dirty="0"/>
              <a:t>,</a:t>
            </a:r>
            <a:r>
              <a:rPr lang="nl-BE" baseline="0" dirty="0"/>
              <a:t> om de oude en nieuwe globale uitdagingen tegemoet te komen, niet enkel voedselzekerheid</a:t>
            </a:r>
            <a:endParaRPr lang="nl-BE" dirty="0"/>
          </a:p>
          <a:p>
            <a:endParaRPr lang="nl-BE" dirty="0"/>
          </a:p>
          <a:p>
            <a:r>
              <a:rPr lang="nl-BE" dirty="0"/>
              <a:t>Het donut model (ontwikkeld door Kate </a:t>
            </a:r>
            <a:r>
              <a:rPr lang="nl-BE" dirty="0" err="1"/>
              <a:t>Raworth</a:t>
            </a:r>
            <a:r>
              <a:rPr lang="nl-BE" dirty="0"/>
              <a:t>, Britse econome in 2017):</a:t>
            </a:r>
          </a:p>
          <a:p>
            <a:pPr marL="171450" indent="-171450">
              <a:buFontTx/>
              <a:buChar char="-"/>
            </a:pPr>
            <a:r>
              <a:rPr lang="nl-BE" baseline="0" dirty="0"/>
              <a:t>De </a:t>
            </a:r>
            <a:r>
              <a:rPr lang="nl-BE" b="1" baseline="0" dirty="0"/>
              <a:t>buitenste ring</a:t>
            </a:r>
            <a:r>
              <a:rPr lang="nl-BE" baseline="0" dirty="0"/>
              <a:t> staat voor het planetaire platfond, de </a:t>
            </a:r>
            <a:r>
              <a:rPr lang="nl-BE" b="1" baseline="0" dirty="0"/>
              <a:t>ecologische grenzen</a:t>
            </a:r>
            <a:r>
              <a:rPr lang="nl-BE" baseline="0" dirty="0"/>
              <a:t> die we niet mogen overschrijven wil de aarde een leefbare plek blijven. </a:t>
            </a:r>
          </a:p>
          <a:p>
            <a:pPr marL="457200" lvl="1" indent="0">
              <a:buFontTx/>
              <a:buNone/>
            </a:pPr>
            <a:r>
              <a:rPr lang="nl-BE" baseline="0" dirty="0"/>
              <a:t>In 2009 hebben Johan </a:t>
            </a:r>
            <a:r>
              <a:rPr lang="nl-BE" baseline="0" dirty="0" err="1"/>
              <a:t>Rockström</a:t>
            </a:r>
            <a:r>
              <a:rPr lang="nl-BE" baseline="0" dirty="0"/>
              <a:t> en collega’s 9 processen geïdentificeerd die de stabiliteit en veerkracht van het systeem Aarde reguleren. Ze stelden kwantitatieve planetaire grenzen voor waarbinnen de mensheid zich nog generaties lang kan blijven ontwikkelen en gedijen. Overschrijding van deze grenzen verhoogt het risico op grootschalige abrupte of onomkeerbare veranderingen van het milieu. </a:t>
            </a:r>
          </a:p>
          <a:p>
            <a:pPr marL="457200" lvl="1" indent="0">
              <a:buFontTx/>
              <a:buNone/>
            </a:pPr>
            <a:r>
              <a:rPr lang="nl-BE" baseline="0" dirty="0"/>
              <a:t>Volgens de beoordelingen in 2009 en 2015, waren voor N en P zijn de grenzen reeds ruim overschreden, net als voor verlies biodiversiteit. Daar zijn in 2022 nog “</a:t>
            </a:r>
            <a:r>
              <a:rPr lang="nl-BE" baseline="0" dirty="0" err="1"/>
              <a:t>novel</a:t>
            </a:r>
            <a:r>
              <a:rPr lang="nl-BE" baseline="0" dirty="0"/>
              <a:t> </a:t>
            </a:r>
            <a:r>
              <a:rPr lang="nl-BE" baseline="0" dirty="0" err="1"/>
              <a:t>entities</a:t>
            </a:r>
            <a:r>
              <a:rPr lang="nl-BE" baseline="0" dirty="0"/>
              <a:t>” bij gekomen. Dit zijn door de mens gemaakte chemische stoffen, waaronder plastics, bestrijdingsmiddelen, allerlei chemicaliën,, antibiotica en andere farmaceutische producten.  Daarnaast neemt het risico op klimaatverandering toe, net als het risico dat verandering in landgebruik met zich mee brengt. </a:t>
            </a:r>
          </a:p>
          <a:p>
            <a:pPr marL="457200" lvl="1" indent="0">
              <a:buFontTx/>
              <a:buNone/>
            </a:pPr>
            <a:r>
              <a:rPr lang="nl-BE" sz="1200" kern="1200" dirty="0">
                <a:solidFill>
                  <a:schemeClr val="tx1"/>
                </a:solidFill>
                <a:latin typeface="+mn-lt"/>
                <a:ea typeface="+mn-ea"/>
                <a:cs typeface="+mn-cs"/>
              </a:rPr>
              <a:t>(https://www.stockholmresilience.org/research/planetary-boundaries.html). </a:t>
            </a:r>
          </a:p>
          <a:p>
            <a:pPr marL="171450" indent="-171450">
              <a:buFontTx/>
              <a:buChar char="-"/>
            </a:pPr>
            <a:r>
              <a:rPr lang="nl-BE" dirty="0"/>
              <a:t>De </a:t>
            </a:r>
            <a:r>
              <a:rPr lang="nl-BE" b="1" dirty="0"/>
              <a:t>binnenste ring</a:t>
            </a:r>
            <a:r>
              <a:rPr lang="nl-BE" dirty="0"/>
              <a:t> staat voor de sociale fundamenten waar we niet onder mogen gaan,</a:t>
            </a:r>
            <a:r>
              <a:rPr lang="nl-BE" baseline="0" dirty="0"/>
              <a:t> anders komen de basisrechten van groepen (voedsel, wonen, gezondheidszorg, onderwijs, en politieke inspraak, …) in het gedrang. </a:t>
            </a:r>
          </a:p>
          <a:p>
            <a:pPr marL="457200" lvl="1" indent="0">
              <a:buFontTx/>
              <a:buNone/>
            </a:pPr>
            <a:r>
              <a:rPr lang="nl-BE" baseline="0" dirty="0"/>
              <a:t>De twaalf dimensies van de sociale ring zijn afgeleid van internationaal overeengekomen sociale minimumnormen, zoals die in 2015 zijn vastgelegd in de Duurzame Ontwikkelingsdoelen (“</a:t>
            </a:r>
            <a:r>
              <a:rPr lang="nl-BE" baseline="0" dirty="0" err="1"/>
              <a:t>Sustainable</a:t>
            </a:r>
            <a:r>
              <a:rPr lang="nl-BE" baseline="0" dirty="0"/>
              <a:t> Development Goals”). Bijvoorbeeld:</a:t>
            </a:r>
          </a:p>
          <a:p>
            <a:pPr marL="628650" lvl="1" indent="-171450">
              <a:buFont typeface="Arial" panose="020B0604020202020204" pitchFamily="34" charset="0"/>
              <a:buChar char="•"/>
            </a:pPr>
            <a:r>
              <a:rPr lang="nl-BE" baseline="0" dirty="0" err="1"/>
              <a:t>Political</a:t>
            </a:r>
            <a:r>
              <a:rPr lang="nl-BE" baseline="0" dirty="0"/>
              <a:t> </a:t>
            </a:r>
            <a:r>
              <a:rPr lang="nl-BE" baseline="0" dirty="0" err="1"/>
              <a:t>voice</a:t>
            </a:r>
            <a:r>
              <a:rPr lang="nl-BE" baseline="0" dirty="0"/>
              <a:t>: Ervoor zorgen dat mensen een stem hebben in, en invloed kunnen uitoefenen op, beslissingen die hun leven beïnvloeden. </a:t>
            </a:r>
            <a:r>
              <a:rPr lang="nl-BE" baseline="0" dirty="0">
                <a:sym typeface="Wingdings" panose="05000000000000000000" pitchFamily="2" charset="2"/>
              </a:rPr>
              <a:t> 52% van de wereldbevolking leeft momenteel echter in landen waar de instellingen dit niet garanderen.</a:t>
            </a:r>
          </a:p>
          <a:p>
            <a:pPr marL="628650" lvl="1" indent="-171450">
              <a:buFont typeface="Arial" panose="020B0604020202020204" pitchFamily="34" charset="0"/>
              <a:buChar char="•"/>
            </a:pPr>
            <a:r>
              <a:rPr lang="nl-BE" baseline="0" dirty="0" err="1">
                <a:sym typeface="Wingdings" panose="05000000000000000000" pitchFamily="2" charset="2"/>
              </a:rPr>
              <a:t>Social</a:t>
            </a:r>
            <a:r>
              <a:rPr lang="nl-BE" baseline="0" dirty="0">
                <a:sym typeface="Wingdings" panose="05000000000000000000" pitchFamily="2" charset="2"/>
              </a:rPr>
              <a:t> </a:t>
            </a:r>
            <a:r>
              <a:rPr lang="nl-BE" baseline="0" dirty="0" err="1">
                <a:sym typeface="Wingdings" panose="05000000000000000000" pitchFamily="2" charset="2"/>
              </a:rPr>
              <a:t>equity</a:t>
            </a:r>
            <a:r>
              <a:rPr lang="nl-BE" baseline="0" dirty="0">
                <a:sym typeface="Wingdings" panose="05000000000000000000" pitchFamily="2" charset="2"/>
              </a:rPr>
              <a:t>: Gelijke kansen waarborgen en inkomensongelijkheid verminderen.  grote en groeiende inkomens- en vermogensverschillen in veel landen: 39% van de wereldbevolking leeft in landen waar de inkomensongelijkheid te groot is.</a:t>
            </a:r>
          </a:p>
          <a:p>
            <a:pPr marL="628650" lvl="1" indent="-171450">
              <a:buFont typeface="Arial" panose="020B0604020202020204" pitchFamily="34" charset="0"/>
              <a:buChar char="•"/>
            </a:pPr>
            <a:r>
              <a:rPr lang="nl-BE" baseline="0" dirty="0" err="1">
                <a:sym typeface="Wingdings" panose="05000000000000000000" pitchFamily="2" charset="2"/>
              </a:rPr>
              <a:t>Income</a:t>
            </a:r>
            <a:r>
              <a:rPr lang="nl-BE" baseline="0" dirty="0">
                <a:sym typeface="Wingdings" panose="05000000000000000000" pitchFamily="2" charset="2"/>
              </a:rPr>
              <a:t> and </a:t>
            </a:r>
            <a:r>
              <a:rPr lang="nl-BE" baseline="0" dirty="0" err="1">
                <a:sym typeface="Wingdings" panose="05000000000000000000" pitchFamily="2" charset="2"/>
              </a:rPr>
              <a:t>work</a:t>
            </a:r>
            <a:r>
              <a:rPr lang="nl-BE" baseline="0" dirty="0">
                <a:sym typeface="Wingdings" panose="05000000000000000000" pitchFamily="2" charset="2"/>
              </a:rPr>
              <a:t>: Fatsoenlijk werk en een toereikend inkomen voor iedereen. Werk dat veilig, zinvol en eerlijk betaald is verschaft huishoudens een essentieel inkomen om in veel van hun behoeften en wensen te voorzien.  13% van de wereldbevolking zit onder de armoedegrens ($3,10/dag).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aseline="0" dirty="0">
                <a:sym typeface="Wingdings" panose="05000000000000000000" pitchFamily="2" charset="2"/>
              </a:rPr>
              <a:t>Food: Veilig, voldoende en voedzaam voedsel voor iedereen.  Toch is 11% van de mensen wereldwijd ondervoed, en dit aantal stijgt de laatste jaren. </a:t>
            </a:r>
            <a:r>
              <a:rPr lang="nl-BE" i="1" baseline="0" dirty="0">
                <a:sym typeface="Wingdings" panose="05000000000000000000" pitchFamily="2" charset="2"/>
              </a:rPr>
              <a:t>(overvoeding – obesitas niet opgenomen)</a:t>
            </a:r>
            <a:endParaRPr lang="nl-BE"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1" baseline="0" dirty="0"/>
              <a:t>De toekomst zit binnen de twee ringen</a:t>
            </a:r>
            <a:r>
              <a:rPr lang="nl-BE" baseline="0" dirty="0"/>
              <a:t>, de </a:t>
            </a:r>
            <a:r>
              <a:rPr lang="nl-BE" dirty="0"/>
              <a:t>donutvormige ruimte, die zowel ecologisch veilig als sociaal rechtvaardig is - een ruimte waarin de mensheid kan gedijen. Een toekomst met een economie,</a:t>
            </a:r>
            <a:r>
              <a:rPr lang="nl-BE" baseline="0" dirty="0"/>
              <a:t> die volgens Kate </a:t>
            </a:r>
            <a:r>
              <a:rPr lang="nl-BE" baseline="0" dirty="0" err="1"/>
              <a:t>Raworth</a:t>
            </a:r>
            <a:r>
              <a:rPr lang="nl-BE" baseline="0" dirty="0"/>
              <a:t> moet bloeien, niet groeien.</a:t>
            </a:r>
            <a:r>
              <a:rPr lang="en-GB" dirty="0">
                <a:hlinkClick r:id="rId3"/>
              </a:rPr>
              <a:t> https://www.kateraworth.com/doughnut/</a:t>
            </a:r>
            <a:r>
              <a:rPr lang="en-GB" dirty="0"/>
              <a:t>, www.doughnuteconomics.org.</a:t>
            </a:r>
            <a:r>
              <a:rPr lang="en-GB" baseline="0" dirty="0"/>
              <a:t> </a:t>
            </a:r>
            <a:r>
              <a:rPr lang="en-GB"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dirty="0"/>
          </a:p>
          <a:p>
            <a:pPr marL="171450" indent="-171450">
              <a:buFont typeface="Wingdings" panose="05000000000000000000" pitchFamily="2" charset="2"/>
              <a:buChar char="ð"/>
            </a:pPr>
            <a:r>
              <a:rPr lang="nl-BE" sz="1400" b="1" dirty="0">
                <a:solidFill>
                  <a:srgbClr val="FF0000"/>
                </a:solidFill>
              </a:rPr>
              <a:t>Diversiteit van</a:t>
            </a:r>
            <a:r>
              <a:rPr lang="nl-BE" sz="1400" b="1" baseline="0" dirty="0">
                <a:solidFill>
                  <a:srgbClr val="FF0000"/>
                </a:solidFill>
              </a:rPr>
              <a:t> oplossingen nodig, waarvan AE er één is.</a:t>
            </a:r>
          </a:p>
          <a:p>
            <a:endParaRPr lang="en-GB" dirty="0"/>
          </a:p>
        </p:txBody>
      </p:sp>
      <p:sp>
        <p:nvSpPr>
          <p:cNvPr id="4" name="Tijdelijke aanduiding voor dianummer 3"/>
          <p:cNvSpPr>
            <a:spLocks noGrp="1"/>
          </p:cNvSpPr>
          <p:nvPr>
            <p:ph type="sldNum" sz="quarter" idx="10"/>
          </p:nvPr>
        </p:nvSpPr>
        <p:spPr/>
        <p:txBody>
          <a:bodyPr/>
          <a:lstStyle/>
          <a:p>
            <a:fld id="{6C86BA50-305E-448A-B1B7-B99907073048}" type="slidenum">
              <a:rPr lang="nl-BE" smtClean="0"/>
              <a:t>7</a:t>
            </a:fld>
            <a:endParaRPr lang="nl-BE"/>
          </a:p>
        </p:txBody>
      </p:sp>
    </p:spTree>
    <p:extLst>
      <p:ext uri="{BB962C8B-B14F-4D97-AF65-F5344CB8AC3E}">
        <p14:creationId xmlns:p14="http://schemas.microsoft.com/office/powerpoint/2010/main" val="24707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695450" y="1143000"/>
            <a:ext cx="3486150" cy="1962150"/>
          </a:xfrm>
        </p:spPr>
      </p:sp>
      <p:sp>
        <p:nvSpPr>
          <p:cNvPr id="3" name="Tijdelijke aanduiding voor notities 2"/>
          <p:cNvSpPr>
            <a:spLocks noGrp="1"/>
          </p:cNvSpPr>
          <p:nvPr>
            <p:ph type="body" idx="1"/>
          </p:nvPr>
        </p:nvSpPr>
        <p:spPr/>
        <p:txBody>
          <a:bodyPr/>
          <a:lstStyle/>
          <a:p>
            <a:r>
              <a:rPr lang="nl-NL" baseline="0" dirty="0"/>
              <a:t>Wat is agro-ecologie? Er bestaan verschillende, soms zeer uiteenlopende, definities.</a:t>
            </a:r>
          </a:p>
          <a:p>
            <a:r>
              <a:rPr lang="nl-NL" baseline="0" dirty="0"/>
              <a:t>Eens terugkijken in de geschiedenis kan hier een en ander verklaren</a:t>
            </a:r>
          </a:p>
          <a:p>
            <a:pPr marL="171450" indent="-171450">
              <a:spcBef>
                <a:spcPts val="600"/>
              </a:spcBef>
              <a:buFont typeface="Arial" panose="020B0604020202020204" pitchFamily="34" charset="0"/>
              <a:buChar char="•"/>
            </a:pPr>
            <a:r>
              <a:rPr lang="nl-NL" baseline="0" dirty="0"/>
              <a:t>De eerste vermelding van de term AE is te vinden in de </a:t>
            </a:r>
            <a:r>
              <a:rPr lang="nl-NL" b="1" baseline="0" dirty="0"/>
              <a:t>jaren '30</a:t>
            </a:r>
            <a:r>
              <a:rPr lang="nl-NL" baseline="0" dirty="0"/>
              <a:t>: toen verwees dit naar de toepassing van </a:t>
            </a:r>
            <a:r>
              <a:rPr lang="nl-NL" b="1" baseline="0" dirty="0"/>
              <a:t>ecologische wetenschap </a:t>
            </a:r>
            <a:r>
              <a:rPr lang="nl-NL" baseline="0" dirty="0"/>
              <a:t>op de verbetering van de landbouwproductie, het gebruik van natuurlijke processen in landbouw i.p.v. ze uit te sluiten </a:t>
            </a:r>
          </a:p>
          <a:p>
            <a:pPr marL="171450" indent="-171450">
              <a:spcBef>
                <a:spcPts val="600"/>
              </a:spcBef>
              <a:buFont typeface="Arial" panose="020B0604020202020204" pitchFamily="34" charset="0"/>
              <a:buChar char="•"/>
            </a:pPr>
            <a:r>
              <a:rPr lang="nl-NL" baseline="0" dirty="0"/>
              <a:t>Later, in </a:t>
            </a:r>
            <a:r>
              <a:rPr lang="nl-NL" b="1" baseline="0" dirty="0"/>
              <a:t>de jaren '60</a:t>
            </a:r>
            <a:r>
              <a:rPr lang="nl-NL" baseline="0" dirty="0"/>
              <a:t>, werd het geassocieerd met een groep ecologen die de aanpak van de Groene Revolutie bekritiseerden dus voornamelijk de op chemische input gebaseerde systemen (bv. ontstaan IPM: Stern, 1959)</a:t>
            </a:r>
          </a:p>
          <a:p>
            <a:pPr marL="171450" indent="-171450">
              <a:spcBef>
                <a:spcPts val="600"/>
              </a:spcBef>
              <a:buFont typeface="Arial" panose="020B0604020202020204" pitchFamily="34" charset="0"/>
              <a:buChar char="•"/>
            </a:pPr>
            <a:r>
              <a:rPr lang="nl-NL" baseline="0" dirty="0"/>
              <a:t>In de late </a:t>
            </a:r>
            <a:r>
              <a:rPr lang="nl-NL" b="1" baseline="0" dirty="0"/>
              <a:t>jaren ‘70 </a:t>
            </a:r>
            <a:r>
              <a:rPr lang="nl-NL" baseline="0" dirty="0"/>
              <a:t>begonnen agro-ecologen samen te werken met boeren om hun systemen te bestuderen en te verbeteren. Op dat moment werd agro-ecologie waarschijnlijk de eerste </a:t>
            </a:r>
            <a:r>
              <a:rPr lang="nl-NL" b="1" baseline="0" dirty="0"/>
              <a:t>participatieve landbouwwetenschap.</a:t>
            </a:r>
          </a:p>
          <a:p>
            <a:pPr marL="171450" indent="-171450">
              <a:spcBef>
                <a:spcPts val="600"/>
              </a:spcBef>
              <a:buFont typeface="Arial" panose="020B0604020202020204" pitchFamily="34" charset="0"/>
              <a:buChar char="•"/>
            </a:pPr>
            <a:r>
              <a:rPr lang="nl-NL" b="1" baseline="0" dirty="0"/>
              <a:t>Jaren ’90</a:t>
            </a:r>
            <a:r>
              <a:rPr lang="nl-NL" baseline="0" dirty="0"/>
              <a:t>: de draagwijdte van agro-ecologisch onderzoek werd steeds groter, omdat agro-ecologen ook betrokken raakten bij de politiek van traditionele boeren. Agro-ecologie werd sterk geassocieerd met </a:t>
            </a:r>
            <a:r>
              <a:rPr lang="nl-NL" b="1" baseline="0" dirty="0"/>
              <a:t>bewegingen van kleine boeren</a:t>
            </a:r>
            <a:r>
              <a:rPr lang="nl-NL" baseline="0" dirty="0"/>
              <a:t>, zoals La Via </a:t>
            </a:r>
            <a:r>
              <a:rPr lang="nl-NL" baseline="0" dirty="0" err="1"/>
              <a:t>Campesina</a:t>
            </a:r>
            <a:r>
              <a:rPr lang="nl-NL" baseline="0" dirty="0"/>
              <a:t> of het Boerenforum in Vlaanderen. De </a:t>
            </a:r>
            <a:r>
              <a:rPr lang="nl-NL" b="1" baseline="0" dirty="0" err="1"/>
              <a:t>Nyéléni</a:t>
            </a:r>
            <a:r>
              <a:rPr lang="nl-NL" b="1" baseline="0" dirty="0"/>
              <a:t> verklaring </a:t>
            </a:r>
            <a:r>
              <a:rPr lang="nl-NL" baseline="0" dirty="0"/>
              <a:t>over AE past in deze sociale beweging. </a:t>
            </a:r>
          </a:p>
          <a:p>
            <a:pPr marL="171450" indent="-171450">
              <a:spcBef>
                <a:spcPts val="600"/>
              </a:spcBef>
              <a:buFont typeface="Arial" panose="020B0604020202020204" pitchFamily="34" charset="0"/>
              <a:buChar char="•"/>
            </a:pPr>
            <a:r>
              <a:rPr lang="nl-NL" baseline="0" dirty="0"/>
              <a:t>Met deze politieke en activistische dimensie kwam echter ook een </a:t>
            </a:r>
            <a:r>
              <a:rPr lang="nl-NL" b="1" baseline="0" dirty="0"/>
              <a:t>versnippering</a:t>
            </a:r>
            <a:r>
              <a:rPr lang="nl-NL" baseline="0" dirty="0"/>
              <a:t>, aangezien niet alle agro-ecologen deze stappen wensten te zetten. Sinds de </a:t>
            </a:r>
            <a:r>
              <a:rPr lang="nl-NL" b="1" baseline="0" dirty="0"/>
              <a:t>jaren 2010</a:t>
            </a:r>
            <a:r>
              <a:rPr lang="nl-NL" baseline="0" dirty="0"/>
              <a:t>, worden dan ook steeds meer inspanningen gedaan om een agenda op te stellen waar agro-ecologen van verschillende types zich achter kunnen scharen. (FAO, 2014; CIDSE 2018).</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nl-NL" b="1" baseline="0" dirty="0"/>
              <a:t>Nu</a:t>
            </a:r>
            <a:r>
              <a:rPr lang="nl-NL" baseline="0" dirty="0"/>
              <a:t> is er op Europees niveau zeer veel interesse in deze manier van denken: voedselstrategie, Green Deal, Farm </a:t>
            </a:r>
            <a:r>
              <a:rPr lang="nl-NL" baseline="0" dirty="0" err="1"/>
              <a:t>to</a:t>
            </a:r>
            <a:r>
              <a:rPr lang="nl-NL" baseline="0" dirty="0"/>
              <a:t> </a:t>
            </a:r>
            <a:r>
              <a:rPr lang="nl-NL" baseline="0" dirty="0" err="1"/>
              <a:t>Fork</a:t>
            </a:r>
            <a:r>
              <a:rPr lang="nl-NL" baseline="0" dirty="0"/>
              <a: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nl-NL" baseline="0"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Tessier, Louis (2021) The pursuit of </a:t>
            </a:r>
            <a:r>
              <a:rPr lang="en-US" dirty="0" err="1"/>
              <a:t>agroecological</a:t>
            </a:r>
            <a:r>
              <a:rPr lang="en-US" dirty="0"/>
              <a:t> principles by Flemish beef farmers : advancing towards a body of thought for sustainable food systems.  PhD thesis</a:t>
            </a:r>
            <a:r>
              <a:rPr lang="en-US" baseline="0" dirty="0"/>
              <a:t> UCL, </a:t>
            </a:r>
            <a:r>
              <a:rPr lang="en-US" dirty="0"/>
              <a:t>Prom. : </a:t>
            </a:r>
            <a:r>
              <a:rPr lang="en-US" dirty="0" err="1"/>
              <a:t>Baret</a:t>
            </a:r>
            <a:r>
              <a:rPr lang="en-US" dirty="0"/>
              <a:t>, Philippe ; </a:t>
            </a:r>
            <a:r>
              <a:rPr lang="en-US" dirty="0" err="1"/>
              <a:t>Marchand</a:t>
            </a:r>
            <a:r>
              <a:rPr lang="en-US" dirty="0"/>
              <a:t>, Fleur, http:// hdl.handle.net/2078.1/245412.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baseline="0" dirty="0" err="1"/>
              <a:t>Nyéléni</a:t>
            </a:r>
            <a:r>
              <a:rPr lang="en-US" baseline="0" dirty="0"/>
              <a:t> </a:t>
            </a:r>
            <a:r>
              <a:rPr lang="en-US" baseline="0" dirty="0" err="1"/>
              <a:t>verklaring</a:t>
            </a:r>
            <a:r>
              <a:rPr lang="en-US" baseline="0" dirty="0"/>
              <a:t>: </a:t>
            </a:r>
            <a:r>
              <a:rPr lang="nl-NL" baseline="0" dirty="0"/>
              <a:t>https://link.springer.com/article/10.1057/s41301-016-0014-4, https://www.voedsel-anders.be/sites/default/files/2022-01/211223-nyeleni-NL-web.pdf.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nl-NL" baseline="0" dirty="0"/>
              <a:t>FAO: https://www.fao.org/agroecology/home/en/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nl-NL" baseline="0" dirty="0"/>
              <a:t>CIDSE, 2018: https://www.cidse.org/wp-content/uploads/2018/04/NL_De_Principes_van_Agroecology_CIDSE_2018.pdf </a:t>
            </a:r>
            <a:endParaRPr lang="en-US" baseline="0" dirty="0"/>
          </a:p>
        </p:txBody>
      </p:sp>
      <p:sp>
        <p:nvSpPr>
          <p:cNvPr id="4" name="Tijdelijke aanduiding voor dianummer 3"/>
          <p:cNvSpPr>
            <a:spLocks noGrp="1"/>
          </p:cNvSpPr>
          <p:nvPr>
            <p:ph type="sldNum" sz="quarter" idx="10"/>
          </p:nvPr>
        </p:nvSpPr>
        <p:spPr/>
        <p:txBody>
          <a:bodyPr/>
          <a:lstStyle/>
          <a:p>
            <a:fld id="{8A334314-E8C0-4279-AD06-A4DFC076CDB8}" type="slidenum">
              <a:rPr lang="en-US" smtClean="0"/>
              <a:t>8</a:t>
            </a:fld>
            <a:endParaRPr lang="en-US"/>
          </a:p>
        </p:txBody>
      </p:sp>
    </p:spTree>
    <p:extLst>
      <p:ext uri="{BB962C8B-B14F-4D97-AF65-F5344CB8AC3E}">
        <p14:creationId xmlns:p14="http://schemas.microsoft.com/office/powerpoint/2010/main" val="268033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verstaan we vandaag in Vlaanderen concreet</a:t>
            </a:r>
            <a:r>
              <a:rPr lang="nl-BE" baseline="0" dirty="0"/>
              <a:t> </a:t>
            </a:r>
            <a:r>
              <a:rPr lang="nl-BE" dirty="0"/>
              <a:t>onder agro-ecologie?</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Dit is niet dé definitie, agro-ecologie is op veel manieren gedefinieerd</a:t>
            </a:r>
            <a:r>
              <a:rPr lang="nl-BE" dirty="0"/>
              <a:t>, op veel plaatsen en door veel verschillende actoren. </a:t>
            </a:r>
            <a:r>
              <a:rPr lang="nl-NL" dirty="0" err="1"/>
              <a:t>Agroecologie</a:t>
            </a:r>
            <a:r>
              <a:rPr lang="nl-NL" dirty="0"/>
              <a:t> kan afhankelijk van locatie en context veel verschillende uitingsvormen kennen.</a:t>
            </a:r>
            <a:r>
              <a:rPr lang="nl-NL" baseline="0" dirty="0"/>
              <a:t> </a:t>
            </a:r>
            <a:r>
              <a:rPr lang="nl-BE" dirty="0"/>
              <a:t>De</a:t>
            </a:r>
            <a:r>
              <a:rPr lang="nl-BE" baseline="0" dirty="0"/>
              <a:t> nadruk kan liggen op de relaties, op de verschillende principes van AE of op de niveaus van toepassing (zie verder).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BE" baseline="0" dirty="0"/>
              <a:t>[</a:t>
            </a:r>
            <a:r>
              <a:rPr lang="nl-BE" dirty="0"/>
              <a:t>Omwille van het brede spectrum van toepassingen en interpretaties van de term agro-ecologie, heeft de FAO zelfs een database van definities opgezet:</a:t>
            </a:r>
            <a:r>
              <a:rPr lang="nl-BE" baseline="0" dirty="0"/>
              <a:t> http://www.fao.org/agroecology/knowledge/definitions/en/.]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BE" sz="1050" i="1" baseline="0" dirty="0"/>
              <a:t>[FAO definitie: </a:t>
            </a:r>
            <a:r>
              <a:rPr lang="en-US" sz="1050" i="1" baseline="0" dirty="0" err="1"/>
              <a:t>Agroecology</a:t>
            </a:r>
            <a:r>
              <a:rPr lang="en-US" sz="1050" i="1" baseline="0" dirty="0"/>
              <a:t> is a holistic and integrated approach that simultaneously applies ecological and social concepts and principles to the design and management of sustainable agriculture and food systems. It seeks to optimize the interactions between plants, animals, humans and the environment while also addressing the need for socially equitable food systems within which people can exercise choice over what they eat and how and where it is produced. (https://www.fao.org/agroecology/home/en/)]</a:t>
            </a:r>
            <a:endParaRPr lang="nl-BE" sz="1050" i="1" dirty="0"/>
          </a:p>
          <a:p>
            <a:endParaRPr lang="nl-BE" baseline="0" dirty="0"/>
          </a:p>
          <a:p>
            <a:r>
              <a:rPr lang="nl-NL" dirty="0"/>
              <a:t>Met de geschiedenis in gedachten kunnen we agro-ecologie </a:t>
            </a:r>
            <a:r>
              <a:rPr lang="nl-NL" dirty="0" err="1"/>
              <a:t>mss</a:t>
            </a:r>
            <a:r>
              <a:rPr lang="nl-NL" dirty="0"/>
              <a:t> wel beter definiëren als een </a:t>
            </a:r>
            <a:r>
              <a:rPr lang="nl-NL" b="1" dirty="0"/>
              <a:t>gedachtegoed</a:t>
            </a:r>
            <a:r>
              <a:rPr lang="nl-NL" dirty="0"/>
              <a:t>. Binnen dit gedachtegoed bestaan er verschillende meningen, maar </a:t>
            </a:r>
            <a:r>
              <a:rPr lang="nl-NL" b="1" dirty="0"/>
              <a:t>de belangrijkste kenmerken worden wel gedeeld</a:t>
            </a:r>
            <a:r>
              <a:rPr lang="nl-NL" dirty="0"/>
              <a:t>. </a:t>
            </a:r>
            <a:endParaRPr lang="nl-BE" baseline="0" dirty="0"/>
          </a:p>
          <a:p>
            <a:r>
              <a:rPr lang="nl-BE" baseline="0" dirty="0"/>
              <a:t>Hierna analyseren we deze vrij algemene definitie …</a:t>
            </a:r>
            <a:endParaRPr lang="nl-BE" dirty="0"/>
          </a:p>
        </p:txBody>
      </p:sp>
      <p:sp>
        <p:nvSpPr>
          <p:cNvPr id="4" name="Tijdelijke aanduiding voor dianummer 3"/>
          <p:cNvSpPr>
            <a:spLocks noGrp="1"/>
          </p:cNvSpPr>
          <p:nvPr>
            <p:ph type="sldNum" sz="quarter" idx="10"/>
          </p:nvPr>
        </p:nvSpPr>
        <p:spPr/>
        <p:txBody>
          <a:bodyPr/>
          <a:lstStyle/>
          <a:p>
            <a:fld id="{F3483D90-F86B-40EA-84B8-46E09825D044}" type="slidenum">
              <a:rPr lang="nl-BE" smtClean="0"/>
              <a:t>9</a:t>
            </a:fld>
            <a:endParaRPr lang="nl-BE"/>
          </a:p>
        </p:txBody>
      </p:sp>
    </p:spTree>
    <p:extLst>
      <p:ext uri="{BB962C8B-B14F-4D97-AF65-F5344CB8AC3E}">
        <p14:creationId xmlns:p14="http://schemas.microsoft.com/office/powerpoint/2010/main" val="519878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DF0F6F0F-A07F-4179-A3A6-A2AF8BE37297}"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330099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DF0F6F0F-A07F-4179-A3A6-A2AF8BE37297}"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2454177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DF0F6F0F-A07F-4179-A3A6-A2AF8BE37297}"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1794788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lleen titel">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BBF8B970-6066-488F-9E3E-042171767310}" type="slidenum">
              <a:rPr lang="nl-BE" smtClean="0"/>
              <a:t>‹nr.›</a:t>
            </a:fld>
            <a:endParaRPr lang="nl-BE"/>
          </a:p>
        </p:txBody>
      </p:sp>
      <p:sp>
        <p:nvSpPr>
          <p:cNvPr id="6" name="Titel 5"/>
          <p:cNvSpPr txBox="1">
            <a:spLocks/>
          </p:cNvSpPr>
          <p:nvPr userDrawn="1"/>
        </p:nvSpPr>
        <p:spPr>
          <a:xfrm>
            <a:off x="812800" y="4270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l-BE" sz="4400" dirty="0">
              <a:latin typeface="FlandersArtSans-Medium" panose="00000600000000000000" pitchFamily="2" charset="0"/>
            </a:endParaRPr>
          </a:p>
        </p:txBody>
      </p:sp>
    </p:spTree>
    <p:extLst>
      <p:ext uri="{BB962C8B-B14F-4D97-AF65-F5344CB8AC3E}">
        <p14:creationId xmlns:p14="http://schemas.microsoft.com/office/powerpoint/2010/main" val="2480696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E894BD76-9064-4D8A-A4FC-6C83CA00E22A}"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1845581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E894BD76-9064-4D8A-A4FC-6C83CA00E22A}"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1023369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E894BD76-9064-4D8A-A4FC-6C83CA00E22A}"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347692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E894BD76-9064-4D8A-A4FC-6C83CA00E22A}" type="datetimeFigureOut">
              <a:rPr lang="nl-BE" smtClean="0"/>
              <a:t>31/03/2022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3704676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E894BD76-9064-4D8A-A4FC-6C83CA00E22A}" type="datetimeFigureOut">
              <a:rPr lang="nl-BE" smtClean="0"/>
              <a:t>31/03/2022</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1674049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E894BD76-9064-4D8A-A4FC-6C83CA00E22A}" type="datetimeFigureOut">
              <a:rPr lang="nl-BE" smtClean="0"/>
              <a:t>31/03/2022</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3312162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894BD76-9064-4D8A-A4FC-6C83CA00E22A}" type="datetimeFigureOut">
              <a:rPr lang="nl-BE" smtClean="0"/>
              <a:t>31/03/2022</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34140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DF0F6F0F-A07F-4179-A3A6-A2AF8BE37297}"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2034861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894BD76-9064-4D8A-A4FC-6C83CA00E22A}" type="datetimeFigureOut">
              <a:rPr lang="nl-BE" smtClean="0"/>
              <a:t>31/03/2022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4262551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894BD76-9064-4D8A-A4FC-6C83CA00E22A}" type="datetimeFigureOut">
              <a:rPr lang="nl-BE" smtClean="0"/>
              <a:t>31/03/2022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1578450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E894BD76-9064-4D8A-A4FC-6C83CA00E22A}"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3930774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E894BD76-9064-4D8A-A4FC-6C83CA00E22A}"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F6D090D-3480-4D90-84F0-DE55D5E04303}" type="slidenum">
              <a:rPr lang="nl-BE" smtClean="0"/>
              <a:t>‹nr.›</a:t>
            </a:fld>
            <a:endParaRPr lang="nl-BE"/>
          </a:p>
        </p:txBody>
      </p:sp>
    </p:spTree>
    <p:extLst>
      <p:ext uri="{BB962C8B-B14F-4D97-AF65-F5344CB8AC3E}">
        <p14:creationId xmlns:p14="http://schemas.microsoft.com/office/powerpoint/2010/main" val="1535387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DF0F6F0F-A07F-4179-A3A6-A2AF8BE37297}" type="datetimeFigureOut">
              <a:rPr lang="nl-BE" smtClean="0"/>
              <a:t>31/03/2022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172773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DF0F6F0F-A07F-4179-A3A6-A2AF8BE37297}" type="datetimeFigureOut">
              <a:rPr lang="nl-BE" smtClean="0"/>
              <a:t>31/03/2022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2326701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DF0F6F0F-A07F-4179-A3A6-A2AF8BE37297}" type="datetimeFigureOut">
              <a:rPr lang="nl-BE" smtClean="0"/>
              <a:t>31/03/2022</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296098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DF0F6F0F-A07F-4179-A3A6-A2AF8BE37297}" type="datetimeFigureOut">
              <a:rPr lang="nl-BE" smtClean="0"/>
              <a:t>31/03/2022</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354728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F0F6F0F-A07F-4179-A3A6-A2AF8BE37297}" type="datetimeFigureOut">
              <a:rPr lang="nl-BE" smtClean="0"/>
              <a:t>31/03/2022</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2484204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DF0F6F0F-A07F-4179-A3A6-A2AF8BE37297}" type="datetimeFigureOut">
              <a:rPr lang="nl-BE" smtClean="0"/>
              <a:t>31/03/2022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2591848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DF0F6F0F-A07F-4179-A3A6-A2AF8BE37297}" type="datetimeFigureOut">
              <a:rPr lang="nl-BE" smtClean="0"/>
              <a:t>31/03/2022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63F39C4B-A160-41CA-9102-5DCCC6497115}" type="slidenum">
              <a:rPr lang="nl-BE" smtClean="0"/>
              <a:t>‹nr.›</a:t>
            </a:fld>
            <a:endParaRPr lang="nl-BE"/>
          </a:p>
        </p:txBody>
      </p:sp>
    </p:spTree>
    <p:extLst>
      <p:ext uri="{BB962C8B-B14F-4D97-AF65-F5344CB8AC3E}">
        <p14:creationId xmlns:p14="http://schemas.microsoft.com/office/powerpoint/2010/main" val="2398137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F6F0F-A07F-4179-A3A6-A2AF8BE37297}" type="datetimeFigureOut">
              <a:rPr lang="nl-BE" smtClean="0"/>
              <a:t>31/03/2022</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39C4B-A160-41CA-9102-5DCCC6497115}" type="slidenum">
              <a:rPr lang="nl-BE" smtClean="0"/>
              <a:t>‹nr.›</a:t>
            </a:fld>
            <a:endParaRPr lang="nl-BE"/>
          </a:p>
        </p:txBody>
      </p:sp>
    </p:spTree>
    <p:extLst>
      <p:ext uri="{BB962C8B-B14F-4D97-AF65-F5344CB8AC3E}">
        <p14:creationId xmlns:p14="http://schemas.microsoft.com/office/powerpoint/2010/main" val="400096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BD76-9064-4D8A-A4FC-6C83CA00E22A}" type="datetimeFigureOut">
              <a:rPr lang="nl-BE" smtClean="0"/>
              <a:t>31/03/2022</a:t>
            </a:fld>
            <a:endParaRPr lang="nl-BE"/>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6D090D-3480-4D90-84F0-DE55D5E04303}" type="slidenum">
              <a:rPr lang="nl-BE" smtClean="0"/>
              <a:t>‹nr.›</a:t>
            </a:fld>
            <a:endParaRPr lang="nl-BE"/>
          </a:p>
        </p:txBody>
      </p:sp>
    </p:spTree>
    <p:extLst>
      <p:ext uri="{BB962C8B-B14F-4D97-AF65-F5344CB8AC3E}">
        <p14:creationId xmlns:p14="http://schemas.microsoft.com/office/powerpoint/2010/main" val="17773258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fao.org/agroecology/overview/overview10elements/en/"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fao.org/3/ca5602en/ca5602en.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16/j.cosust.2014.08.006"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oi.org/10.1080/21683565.2015.1130765" TargetMode="External"/><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fif"/><Relationship Id="rId7" Type="http://schemas.openxmlformats.org/officeDocument/2006/relationships/hyperlink" Target="https://doi.org/10.1080/21683565.2015.1130765"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hyperlink" Target="https://doi.org/10.1080/21683565.2015.1130765"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4.pn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microsoft.com/office/2007/relationships/hdphoto" Target="../media/hdphoto2.wdp"/><Relationship Id="rId2" Type="http://schemas.openxmlformats.org/officeDocument/2006/relationships/notesSlide" Target="../notesSlides/notesSlide32.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5.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6.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png"/><Relationship Id="rId7" Type="http://schemas.openxmlformats.org/officeDocument/2006/relationships/image" Target="../media/image80.jpeg"/><Relationship Id="rId12" Type="http://schemas.openxmlformats.org/officeDocument/2006/relationships/hyperlink" Target="http://www.agroforestryvlaanderen.be/"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4.png"/><Relationship Id="rId5" Type="http://schemas.microsoft.com/office/2007/relationships/hdphoto" Target="../media/hdphoto3.wdp"/><Relationship Id="rId10" Type="http://schemas.openxmlformats.org/officeDocument/2006/relationships/image" Target="../media/image83.jpeg"/><Relationship Id="rId4" Type="http://schemas.openxmlformats.org/officeDocument/2006/relationships/image" Target="../media/image78.png"/><Relationship Id="rId9" Type="http://schemas.openxmlformats.org/officeDocument/2006/relationships/image" Target="../media/image82.jpe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hyperlink" Target="http://www.google.be/url?sa=i&amp;rct=j&amp;q=&amp;esrc=s&amp;frm=1&amp;source=images&amp;cd=&amp;cad=rja&amp;uact=8&amp;ved=0CAcQjRw&amp;url=http://www.brysoneducation.org/age_8_11/sort_it_out_waste/composting.asp&amp;ei=UUB3VO_4BPSS7AaxnICgBA&amp;bvm=bv.80642063,d.ZGU&amp;psig=AFQjCNERoN3NF-5JwnQLXmpWaGLvVwsO6w&amp;ust=1417187764754936" TargetMode="External"/><Relationship Id="rId18" Type="http://schemas.openxmlformats.org/officeDocument/2006/relationships/image" Target="../media/image97.jpeg"/><Relationship Id="rId3" Type="http://schemas.openxmlformats.org/officeDocument/2006/relationships/image" Target="../media/image85.jpeg"/><Relationship Id="rId7" Type="http://schemas.microsoft.com/office/2007/relationships/hdphoto" Target="../media/hdphoto4.wdp"/><Relationship Id="rId12" Type="http://schemas.openxmlformats.org/officeDocument/2006/relationships/image" Target="../media/image92.jpeg"/><Relationship Id="rId17" Type="http://schemas.openxmlformats.org/officeDocument/2006/relationships/image" Target="../media/image96.jpeg"/><Relationship Id="rId2" Type="http://schemas.openxmlformats.org/officeDocument/2006/relationships/notesSlide" Target="../notesSlides/notesSlide34.xml"/><Relationship Id="rId16" Type="http://schemas.openxmlformats.org/officeDocument/2006/relationships/image" Target="../media/image95.jpeg"/><Relationship Id="rId1" Type="http://schemas.openxmlformats.org/officeDocument/2006/relationships/slideLayout" Target="../slideLayouts/slideLayout18.xml"/><Relationship Id="rId6" Type="http://schemas.openxmlformats.org/officeDocument/2006/relationships/image" Target="../media/image88.png"/><Relationship Id="rId11" Type="http://schemas.openxmlformats.org/officeDocument/2006/relationships/image" Target="../media/image91.jpeg"/><Relationship Id="rId5" Type="http://schemas.openxmlformats.org/officeDocument/2006/relationships/image" Target="../media/image87.jpeg"/><Relationship Id="rId15" Type="http://schemas.openxmlformats.org/officeDocument/2006/relationships/image" Target="../media/image94.jpeg"/><Relationship Id="rId10" Type="http://schemas.openxmlformats.org/officeDocument/2006/relationships/image" Target="../media/image90.tiff"/><Relationship Id="rId19" Type="http://schemas.openxmlformats.org/officeDocument/2006/relationships/image" Target="../media/image98.jpeg"/><Relationship Id="rId4" Type="http://schemas.openxmlformats.org/officeDocument/2006/relationships/image" Target="../media/image86.jpeg"/><Relationship Id="rId9" Type="http://schemas.microsoft.com/office/2007/relationships/hdphoto" Target="../media/hdphoto5.wdp"/><Relationship Id="rId14" Type="http://schemas.openxmlformats.org/officeDocument/2006/relationships/image" Target="../media/image93.jpeg"/></Relationships>
</file>

<file path=ppt/slides/_rels/slide35.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notesSlide" Target="../notesSlides/notesSlide35.xml"/><Relationship Id="rId16" Type="http://schemas.openxmlformats.org/officeDocument/2006/relationships/image" Target="../media/image112.jpeg"/><Relationship Id="rId1" Type="http://schemas.openxmlformats.org/officeDocument/2006/relationships/slideLayout" Target="../slideLayouts/slideLayout18.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5" Type="http://schemas.openxmlformats.org/officeDocument/2006/relationships/image" Target="../media/image11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png"/></Relationships>
</file>

<file path=ppt/slides/_rels/slide36.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16.jpe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3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svg"/><Relationship Id="rId9"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boell.de/sites/default/files/konzernatlas2017_iii_web.pdf?dimension1=ds_konzernatla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stockholmresilience.org/" TargetMode="External"/><Relationship Id="rId4" Type="http://schemas.openxmlformats.org/officeDocument/2006/relationships/hyperlink" Target="http://www.kateraworth.com/doughnut"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sytra.be/publication/the-pursuit-of-agroecological-principles-by-flemish-beef-farmers-advancing-towards-a-body-of-thought-for-sustainable-food-systems/" TargetMode="External"/><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546057" y="1636289"/>
            <a:ext cx="9144000" cy="1452564"/>
          </a:xfrm>
          <a:solidFill>
            <a:schemeClr val="accent5">
              <a:lumMod val="40000"/>
              <a:lumOff val="60000"/>
              <a:alpha val="60000"/>
            </a:schemeClr>
          </a:solidFill>
        </p:spPr>
        <p:txBody>
          <a:bodyPr anchor="ctr" anchorCtr="1"/>
          <a:lstStyle/>
          <a:p>
            <a:r>
              <a:rPr lang="nl-BE" sz="8800" dirty="0">
                <a:solidFill>
                  <a:schemeClr val="bg1">
                    <a:lumMod val="95000"/>
                  </a:schemeClr>
                </a:solidFill>
              </a:rPr>
              <a:t>Agro-ecologie</a:t>
            </a:r>
            <a:endParaRPr lang="nl-BE" dirty="0">
              <a:solidFill>
                <a:schemeClr val="bg1">
                  <a:lumMod val="95000"/>
                </a:schemeClr>
              </a:solidFill>
            </a:endParaRPr>
          </a:p>
        </p:txBody>
      </p:sp>
      <p:sp>
        <p:nvSpPr>
          <p:cNvPr id="3" name="Ondertitel 2"/>
          <p:cNvSpPr>
            <a:spLocks noGrp="1"/>
          </p:cNvSpPr>
          <p:nvPr>
            <p:ph type="subTitle" idx="1"/>
          </p:nvPr>
        </p:nvSpPr>
        <p:spPr>
          <a:xfrm>
            <a:off x="300625" y="5558588"/>
            <a:ext cx="11574049" cy="914401"/>
          </a:xfrm>
          <a:solidFill>
            <a:schemeClr val="accent5">
              <a:lumMod val="40000"/>
              <a:lumOff val="60000"/>
              <a:alpha val="60000"/>
            </a:schemeClr>
          </a:solidFill>
        </p:spPr>
        <p:txBody>
          <a:bodyPr anchor="ctr" anchorCtr="1">
            <a:normAutofit/>
          </a:bodyPr>
          <a:lstStyle/>
          <a:p>
            <a:r>
              <a:rPr lang="nl-BE" sz="4000" dirty="0">
                <a:solidFill>
                  <a:schemeClr val="bg1">
                    <a:lumMod val="95000"/>
                  </a:schemeClr>
                </a:solidFill>
              </a:rPr>
              <a:t>Een voedsel en landbouwsysteem voor de toekomst</a:t>
            </a:r>
          </a:p>
        </p:txBody>
      </p:sp>
    </p:spTree>
    <p:extLst>
      <p:ext uri="{BB962C8B-B14F-4D97-AF65-F5344CB8AC3E}">
        <p14:creationId xmlns:p14="http://schemas.microsoft.com/office/powerpoint/2010/main" val="348828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BE" b="1" dirty="0">
                <a:solidFill>
                  <a:schemeClr val="tx2"/>
                </a:solidFill>
              </a:rPr>
              <a:t>Wat is agro-ecologie ? </a:t>
            </a:r>
          </a:p>
        </p:txBody>
      </p:sp>
      <p:sp>
        <p:nvSpPr>
          <p:cNvPr id="3" name="Tijdelijke aanduiding voor inhoud 2"/>
          <p:cNvSpPr>
            <a:spLocks noGrp="1"/>
          </p:cNvSpPr>
          <p:nvPr>
            <p:ph idx="1"/>
          </p:nvPr>
        </p:nvSpPr>
        <p:spPr>
          <a:xfrm>
            <a:off x="4874658" y="2487358"/>
            <a:ext cx="6479142" cy="1849772"/>
          </a:xfrm>
          <a:ln>
            <a:noFill/>
          </a:ln>
          <a:effectLst>
            <a:glow rad="127000">
              <a:schemeClr val="accent6">
                <a:lumMod val="60000"/>
                <a:lumOff val="40000"/>
                <a:alpha val="90000"/>
              </a:schemeClr>
            </a:glow>
          </a:effectLst>
        </p:spPr>
        <p:txBody>
          <a:bodyPr>
            <a:normAutofit/>
          </a:bodyPr>
          <a:lstStyle/>
          <a:p>
            <a:pPr marL="0" indent="0">
              <a:buNone/>
            </a:pPr>
            <a:r>
              <a:rPr lang="nl-BE" sz="3200" dirty="0">
                <a:solidFill>
                  <a:schemeClr val="tx2"/>
                </a:solidFill>
                <a:ea typeface="+mj-ea"/>
                <a:cs typeface="+mj-cs"/>
              </a:rPr>
              <a:t>Agro-ecologie</a:t>
            </a:r>
            <a:r>
              <a:rPr lang="nl-BE" sz="3200" dirty="0">
                <a:solidFill>
                  <a:schemeClr val="tx2"/>
                </a:solidFill>
                <a:latin typeface="+mj-lt"/>
                <a:ea typeface="+mj-ea"/>
                <a:cs typeface="+mj-cs"/>
              </a:rPr>
              <a:t> is het benutten van </a:t>
            </a:r>
            <a:r>
              <a:rPr lang="nl-BE" sz="3200" dirty="0">
                <a:highlight>
                  <a:srgbClr val="89BB0D"/>
                </a:highlight>
              </a:rPr>
              <a:t>relaties</a:t>
            </a:r>
            <a:r>
              <a:rPr lang="nl-BE" sz="3200" dirty="0">
                <a:solidFill>
                  <a:schemeClr val="tx2"/>
                </a:solidFill>
                <a:latin typeface="+mj-lt"/>
                <a:ea typeface="+mj-ea"/>
                <a:cs typeface="+mj-cs"/>
              </a:rPr>
              <a:t> tussen mens, landbouw en natuur voor het ontwerp en beheer van duurzame voedselsystemen.</a:t>
            </a:r>
          </a:p>
          <a:p>
            <a:pPr marL="0" indent="0">
              <a:buNone/>
            </a:pPr>
            <a:endParaRPr lang="nl-BE" sz="2000" dirty="0"/>
          </a:p>
          <a:p>
            <a:pPr marL="0" indent="0">
              <a:buNone/>
            </a:pPr>
            <a:endParaRPr lang="nl-BE" sz="1800" dirty="0"/>
          </a:p>
        </p:txBody>
      </p:sp>
      <p:pic>
        <p:nvPicPr>
          <p:cNvPr id="9" name="Picture 2">
            <a:extLst>
              <a:ext uri="{FF2B5EF4-FFF2-40B4-BE49-F238E27FC236}">
                <a16:creationId xmlns:a16="http://schemas.microsoft.com/office/drawing/2014/main" id="{9B92C03C-00F9-4FA8-9E09-4CF44592B661}"/>
              </a:ext>
            </a:extLst>
          </p:cNvPr>
          <p:cNvPicPr>
            <a:picLocks noChangeAspect="1" noChangeArrowheads="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838200" y="2152244"/>
            <a:ext cx="2720009"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77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0069" y="173439"/>
            <a:ext cx="7886700" cy="994172"/>
          </a:xfrm>
        </p:spPr>
        <p:txBody>
          <a:bodyPr/>
          <a:lstStyle/>
          <a:p>
            <a:pPr algn="ctr"/>
            <a:r>
              <a:rPr lang="nl-BE" dirty="0" err="1">
                <a:solidFill>
                  <a:schemeClr val="tx1">
                    <a:lumMod val="65000"/>
                    <a:lumOff val="35000"/>
                  </a:schemeClr>
                </a:solidFill>
              </a:rPr>
              <a:t>Voedselweb</a:t>
            </a:r>
            <a:endParaRPr lang="nl-BE" dirty="0">
              <a:solidFill>
                <a:schemeClr val="tx1">
                  <a:lumMod val="65000"/>
                  <a:lumOff val="35000"/>
                </a:schemeClr>
              </a:solidFill>
            </a:endParaRPr>
          </a:p>
        </p:txBody>
      </p:sp>
      <p:pic>
        <p:nvPicPr>
          <p:cNvPr id="2050" name="Picture 2" descr="Afbeeldingsresultaat voor voedselweb"/>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5295900" y="1280125"/>
            <a:ext cx="6426200" cy="475314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ep 12"/>
          <p:cNvGrpSpPr/>
          <p:nvPr/>
        </p:nvGrpSpPr>
        <p:grpSpPr>
          <a:xfrm>
            <a:off x="520700" y="1447800"/>
            <a:ext cx="6303718" cy="4483100"/>
            <a:chOff x="354357" y="1402494"/>
            <a:chExt cx="6470061" cy="4528406"/>
          </a:xfrm>
        </p:grpSpPr>
        <p:pic>
          <p:nvPicPr>
            <p:cNvPr id="8" name="Afbeelding 7"/>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357" y="1493701"/>
              <a:ext cx="1849136" cy="2047015"/>
            </a:xfrm>
            <a:prstGeom prst="rect">
              <a:avLst/>
            </a:prstGeom>
          </p:spPr>
        </p:pic>
        <p:pic>
          <p:nvPicPr>
            <p:cNvPr id="2066" name="Picture 18" descr="How to draw a cow step 5 - finish the drawing with some details"/>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48421" y="2819400"/>
              <a:ext cx="2275218" cy="1962376"/>
            </a:xfrm>
            <a:prstGeom prst="rect">
              <a:avLst/>
            </a:prstGeom>
            <a:noFill/>
            <a:extLst>
              <a:ext uri="{909E8E84-426E-40DD-AFC4-6F175D3DCCD1}">
                <a14:hiddenFill xmlns:a14="http://schemas.microsoft.com/office/drawing/2010/main">
                  <a:solidFill>
                    <a:srgbClr val="FFFFFF"/>
                  </a:solidFill>
                </a14:hiddenFill>
              </a:ext>
            </a:extLst>
          </p:spPr>
        </p:pic>
        <p:sp>
          <p:nvSpPr>
            <p:cNvPr id="9" name="Boog 8"/>
            <p:cNvSpPr/>
            <p:nvPr/>
          </p:nvSpPr>
          <p:spPr>
            <a:xfrm flipV="1">
              <a:off x="3757690" y="3128444"/>
              <a:ext cx="1600200" cy="672144"/>
            </a:xfrm>
            <a:prstGeom prst="arc">
              <a:avLst/>
            </a:prstGeom>
            <a:ln w="9525">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Boog 17"/>
            <p:cNvSpPr/>
            <p:nvPr/>
          </p:nvSpPr>
          <p:spPr>
            <a:xfrm>
              <a:off x="1476060" y="2254318"/>
              <a:ext cx="1600200" cy="1286398"/>
            </a:xfrm>
            <a:prstGeom prst="arc">
              <a:avLst/>
            </a:prstGeom>
            <a:ln w="9525">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Boog 19"/>
            <p:cNvSpPr/>
            <p:nvPr/>
          </p:nvSpPr>
          <p:spPr>
            <a:xfrm flipH="1" flipV="1">
              <a:off x="789424" y="2006600"/>
              <a:ext cx="4963676" cy="3924300"/>
            </a:xfrm>
            <a:prstGeom prst="arc">
              <a:avLst>
                <a:gd name="adj1" fmla="val 12601358"/>
                <a:gd name="adj2" fmla="val 624896"/>
              </a:avLst>
            </a:prstGeom>
            <a:ln w="9525">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Boog 20"/>
            <p:cNvSpPr/>
            <p:nvPr/>
          </p:nvSpPr>
          <p:spPr>
            <a:xfrm flipH="1" flipV="1">
              <a:off x="2430067" y="2692400"/>
              <a:ext cx="4394351" cy="2501900"/>
            </a:xfrm>
            <a:prstGeom prst="arc">
              <a:avLst>
                <a:gd name="adj1" fmla="val 14477073"/>
                <a:gd name="adj2" fmla="val 20711128"/>
              </a:avLst>
            </a:prstGeom>
            <a:ln w="9525">
              <a:solidFill>
                <a:schemeClr val="accent2"/>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kstvak 10"/>
            <p:cNvSpPr txBox="1"/>
            <p:nvPr/>
          </p:nvSpPr>
          <p:spPr>
            <a:xfrm>
              <a:off x="3840997" y="4781776"/>
              <a:ext cx="977900" cy="276999"/>
            </a:xfrm>
            <a:prstGeom prst="rect">
              <a:avLst/>
            </a:prstGeom>
            <a:noFill/>
          </p:spPr>
          <p:txBody>
            <a:bodyPr wrap="square" rtlCol="0">
              <a:spAutoFit/>
            </a:bodyPr>
            <a:lstStyle/>
            <a:p>
              <a:pPr algn="r"/>
              <a:r>
                <a:rPr lang="en-GB" sz="1200" b="1" dirty="0"/>
                <a:t>MAMMALS</a:t>
              </a:r>
            </a:p>
          </p:txBody>
        </p:sp>
        <p:sp>
          <p:nvSpPr>
            <p:cNvPr id="24" name="Tekstvak 23"/>
            <p:cNvSpPr txBox="1"/>
            <p:nvPr/>
          </p:nvSpPr>
          <p:spPr>
            <a:xfrm>
              <a:off x="1225593" y="1402494"/>
              <a:ext cx="977900" cy="276999"/>
            </a:xfrm>
            <a:prstGeom prst="rect">
              <a:avLst/>
            </a:prstGeom>
            <a:noFill/>
          </p:spPr>
          <p:txBody>
            <a:bodyPr wrap="square" rtlCol="0">
              <a:spAutoFit/>
            </a:bodyPr>
            <a:lstStyle/>
            <a:p>
              <a:pPr algn="r"/>
              <a:r>
                <a:rPr lang="en-GB" sz="1200" b="1" dirty="0"/>
                <a:t>HUMANS</a:t>
              </a:r>
            </a:p>
          </p:txBody>
        </p:sp>
        <p:pic>
          <p:nvPicPr>
            <p:cNvPr id="2068" name="Picture 20" descr="http://www.nzdl.org/gsdl/collect/hdl/index/assoc/HASH0122/c0cd3f17.dir/f31p15a.png"/>
            <p:cNvPicPr>
              <a:picLocks noChangeAspect="1" noChangeArrowheads="1"/>
            </p:cNvPicPr>
            <p:nvPr/>
          </p:nvPicPr>
          <p:blipFill rotWithShape="1">
            <a:blip r:embed="rId6"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l="46638" t="77422" r="16561" b="575"/>
            <a:stretch/>
          </p:blipFill>
          <p:spPr bwMode="auto">
            <a:xfrm>
              <a:off x="1724573" y="4053614"/>
              <a:ext cx="1143536" cy="5893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3221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012674" y="2393715"/>
            <a:ext cx="6477919" cy="2037059"/>
          </a:xfrm>
        </p:spPr>
        <p:txBody>
          <a:bodyPr>
            <a:normAutofit/>
          </a:bodyPr>
          <a:lstStyle/>
          <a:p>
            <a:pPr marL="0" indent="0">
              <a:buNone/>
            </a:pPr>
            <a:r>
              <a:rPr lang="nl-BE" sz="3200" dirty="0">
                <a:solidFill>
                  <a:schemeClr val="tx2"/>
                </a:solidFill>
                <a:latin typeface="+mj-lt"/>
                <a:ea typeface="+mj-ea"/>
                <a:cs typeface="+mj-cs"/>
              </a:rPr>
              <a:t>Agro-ecologie is het benutten van </a:t>
            </a:r>
            <a:r>
              <a:rPr lang="nl-BE" sz="3200" b="1" dirty="0">
                <a:highlight>
                  <a:srgbClr val="89BB0D"/>
                </a:highlight>
                <a:latin typeface="+mj-lt"/>
              </a:rPr>
              <a:t>relaties</a:t>
            </a:r>
            <a:r>
              <a:rPr lang="nl-BE" sz="3200" dirty="0">
                <a:latin typeface="+mj-lt"/>
              </a:rPr>
              <a:t> </a:t>
            </a:r>
            <a:r>
              <a:rPr lang="nl-BE" sz="3200" dirty="0">
                <a:solidFill>
                  <a:schemeClr val="tx2"/>
                </a:solidFill>
                <a:latin typeface="+mj-lt"/>
                <a:ea typeface="+mj-ea"/>
                <a:cs typeface="+mj-cs"/>
              </a:rPr>
              <a:t>tussen mens, landbouw en natuur voor het ontwerp en beheer van duurzame </a:t>
            </a:r>
            <a:r>
              <a:rPr lang="nl-BE" sz="3200" b="1" dirty="0">
                <a:highlight>
                  <a:srgbClr val="89BB0D"/>
                </a:highlight>
                <a:latin typeface="+mj-lt"/>
              </a:rPr>
              <a:t>voedselsystemen</a:t>
            </a:r>
            <a:r>
              <a:rPr lang="nl-BE" sz="3200" b="1" dirty="0">
                <a:latin typeface="+mj-lt"/>
              </a:rPr>
              <a:t>.</a:t>
            </a:r>
          </a:p>
          <a:p>
            <a:pPr marL="0" indent="0">
              <a:buNone/>
            </a:pPr>
            <a:endParaRPr lang="nl-BE" sz="3200" dirty="0"/>
          </a:p>
          <a:p>
            <a:pPr marL="0" indent="0">
              <a:buNone/>
            </a:pPr>
            <a:endParaRPr lang="nl-BE" sz="3200" dirty="0"/>
          </a:p>
        </p:txBody>
      </p:sp>
      <p:sp>
        <p:nvSpPr>
          <p:cNvPr id="6" name="Titel 1"/>
          <p:cNvSpPr>
            <a:spLocks noGrp="1"/>
          </p:cNvSpPr>
          <p:nvPr>
            <p:ph type="title"/>
          </p:nvPr>
        </p:nvSpPr>
        <p:spPr>
          <a:xfrm>
            <a:off x="838200" y="365125"/>
            <a:ext cx="10515600" cy="1325563"/>
          </a:xfrm>
        </p:spPr>
        <p:txBody>
          <a:bodyPr>
            <a:normAutofit/>
          </a:bodyPr>
          <a:lstStyle/>
          <a:p>
            <a:r>
              <a:rPr lang="nl-BE" b="1" dirty="0">
                <a:solidFill>
                  <a:schemeClr val="tx2"/>
                </a:solidFill>
              </a:rPr>
              <a:t>Wat is agro-ecologie ? </a:t>
            </a:r>
          </a:p>
        </p:txBody>
      </p:sp>
      <p:pic>
        <p:nvPicPr>
          <p:cNvPr id="7" name="Picture 2">
            <a:extLst>
              <a:ext uri="{FF2B5EF4-FFF2-40B4-BE49-F238E27FC236}">
                <a16:creationId xmlns:a16="http://schemas.microsoft.com/office/drawing/2014/main" id="{9B92C03C-00F9-4FA8-9E09-4CF44592B661}"/>
              </a:ext>
            </a:extLst>
          </p:cNvPr>
          <p:cNvPicPr>
            <a:picLocks noChangeAspect="1" noChangeArrowheads="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838200" y="2152244"/>
            <a:ext cx="2720009"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692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00026"/>
            <a:ext cx="10515600" cy="938444"/>
          </a:xfrm>
        </p:spPr>
        <p:txBody>
          <a:bodyPr/>
          <a:lstStyle/>
          <a:p>
            <a:pPr algn="ctr"/>
            <a:r>
              <a:rPr lang="nl-BE" dirty="0">
                <a:solidFill>
                  <a:schemeClr val="tx1">
                    <a:lumMod val="65000"/>
                    <a:lumOff val="35000"/>
                  </a:schemeClr>
                </a:solidFill>
              </a:rPr>
              <a:t>Agro-ecologie op meerdere schalen</a:t>
            </a:r>
          </a:p>
        </p:txBody>
      </p:sp>
      <p:pic>
        <p:nvPicPr>
          <p:cNvPr id="6" name="Tijdelijke aanduiding voor inhoud 5"/>
          <p:cNvPicPr>
            <a:picLocks noGrp="1" noChangeAspect="1"/>
          </p:cNvPicPr>
          <p:nvPr>
            <p:ph idx="1"/>
          </p:nvPr>
        </p:nvPicPr>
        <p:blipFill>
          <a:blip r:embed="rId3"/>
          <a:stretch>
            <a:fillRect/>
          </a:stretch>
        </p:blipFill>
        <p:spPr>
          <a:xfrm>
            <a:off x="538656" y="1690688"/>
            <a:ext cx="6007140" cy="3901189"/>
          </a:xfrm>
          <a:prstGeom prst="rect">
            <a:avLst/>
          </a:prstGeom>
        </p:spPr>
      </p:pic>
      <p:pic>
        <p:nvPicPr>
          <p:cNvPr id="4" name="Tijdelijke aanduiding voor inhoud 3">
            <a:extLst>
              <a:ext uri="{FF2B5EF4-FFF2-40B4-BE49-F238E27FC236}">
                <a16:creationId xmlns:a16="http://schemas.microsoft.com/office/drawing/2014/main" id="{890ECAE8-44C0-4A4C-ADBA-AC0D392877C1}"/>
              </a:ext>
            </a:extLst>
          </p:cNvPr>
          <p:cNvPicPr>
            <a:picLocks noChangeAspect="1"/>
          </p:cNvPicPr>
          <p:nvPr/>
        </p:nvPicPr>
        <p:blipFill>
          <a:blip r:embed="rId4"/>
          <a:stretch>
            <a:fillRect/>
          </a:stretch>
        </p:blipFill>
        <p:spPr>
          <a:xfrm>
            <a:off x="6650665" y="1690688"/>
            <a:ext cx="4893641" cy="3343181"/>
          </a:xfrm>
          <a:prstGeom prst="rect">
            <a:avLst/>
          </a:prstGeom>
        </p:spPr>
      </p:pic>
      <p:pic>
        <p:nvPicPr>
          <p:cNvPr id="5" name="Picture 3">
            <a:extLst>
              <a:ext uri="{FF2B5EF4-FFF2-40B4-BE49-F238E27FC236}">
                <a16:creationId xmlns:a16="http://schemas.microsoft.com/office/drawing/2014/main" id="{B3FBCA90-7963-417E-A058-B89B3DC23F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87627" y="2428606"/>
            <a:ext cx="1233667" cy="78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C74C180C-713C-4749-BB09-85535ACEB0B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15733" y="2155059"/>
            <a:ext cx="1243387"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extLst>
              <a:ext uri="{FF2B5EF4-FFF2-40B4-BE49-F238E27FC236}">
                <a16:creationId xmlns:a16="http://schemas.microsoft.com/office/drawing/2014/main" id="{C4FA1591-E880-415B-8013-B735F1E5D3A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38689" y="1767940"/>
            <a:ext cx="1360920"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7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p:cNvSpPr txBox="1">
            <a:spLocks/>
          </p:cNvSpPr>
          <p:nvPr/>
        </p:nvSpPr>
        <p:spPr>
          <a:xfrm>
            <a:off x="5067760" y="2393715"/>
            <a:ext cx="6444868" cy="2037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dirty="0">
                <a:solidFill>
                  <a:schemeClr val="tx2"/>
                </a:solidFill>
                <a:latin typeface="+mj-lt"/>
                <a:ea typeface="+mj-ea"/>
                <a:cs typeface="+mj-cs"/>
              </a:rPr>
              <a:t>Agro-ecologie is het benutten van </a:t>
            </a:r>
            <a:r>
              <a:rPr lang="nl-BE" sz="3200" b="1" dirty="0">
                <a:highlight>
                  <a:srgbClr val="89BB0D"/>
                </a:highlight>
                <a:latin typeface="+mj-lt"/>
              </a:rPr>
              <a:t>relaties</a:t>
            </a:r>
            <a:r>
              <a:rPr lang="nl-BE" sz="3200" dirty="0">
                <a:latin typeface="+mj-lt"/>
              </a:rPr>
              <a:t> </a:t>
            </a:r>
            <a:r>
              <a:rPr lang="nl-BE" sz="3200" dirty="0">
                <a:solidFill>
                  <a:schemeClr val="tx2"/>
                </a:solidFill>
                <a:latin typeface="+mj-lt"/>
                <a:ea typeface="+mj-ea"/>
                <a:cs typeface="+mj-cs"/>
              </a:rPr>
              <a:t>tussen mens, </a:t>
            </a:r>
            <a:r>
              <a:rPr lang="nl-BE" sz="3200" b="1" dirty="0">
                <a:highlight>
                  <a:srgbClr val="89BB0D"/>
                </a:highlight>
                <a:latin typeface="+mj-lt"/>
              </a:rPr>
              <a:t>landbouw en natuur</a:t>
            </a:r>
            <a:r>
              <a:rPr lang="nl-BE" sz="3200" dirty="0">
                <a:solidFill>
                  <a:schemeClr val="tx2"/>
                </a:solidFill>
                <a:latin typeface="+mj-lt"/>
                <a:ea typeface="+mj-ea"/>
                <a:cs typeface="+mj-cs"/>
              </a:rPr>
              <a:t> voor </a:t>
            </a:r>
            <a:r>
              <a:rPr lang="nl-BE" sz="3200" dirty="0">
                <a:solidFill>
                  <a:schemeClr val="tx2"/>
                </a:solidFill>
                <a:latin typeface="+mj-lt"/>
              </a:rPr>
              <a:t>het ontwerp en behee</a:t>
            </a:r>
            <a:r>
              <a:rPr lang="nl-BE" sz="3200" dirty="0">
                <a:solidFill>
                  <a:schemeClr val="tx2"/>
                </a:solidFill>
              </a:rPr>
              <a:t>r </a:t>
            </a:r>
            <a:r>
              <a:rPr lang="nl-BE" sz="3200" dirty="0">
                <a:solidFill>
                  <a:schemeClr val="tx2"/>
                </a:solidFill>
                <a:latin typeface="+mj-lt"/>
                <a:ea typeface="+mj-ea"/>
                <a:cs typeface="+mj-cs"/>
              </a:rPr>
              <a:t>van duurzame </a:t>
            </a:r>
            <a:r>
              <a:rPr lang="nl-BE" sz="3200" b="1" dirty="0">
                <a:highlight>
                  <a:srgbClr val="89BB0D"/>
                </a:highlight>
                <a:latin typeface="+mj-lt"/>
              </a:rPr>
              <a:t>voedselsystemen</a:t>
            </a:r>
            <a:r>
              <a:rPr lang="nl-BE" sz="3200" b="1" dirty="0">
                <a:latin typeface="+mj-lt"/>
              </a:rPr>
              <a:t>.</a:t>
            </a:r>
          </a:p>
          <a:p>
            <a:pPr marL="0" indent="0">
              <a:buFont typeface="Arial" panose="020B0604020202020204" pitchFamily="34" charset="0"/>
              <a:buNone/>
            </a:pPr>
            <a:endParaRPr lang="nl-BE" sz="3200" dirty="0"/>
          </a:p>
          <a:p>
            <a:pPr marL="0" indent="0">
              <a:buFont typeface="Arial" panose="020B0604020202020204" pitchFamily="34" charset="0"/>
              <a:buNone/>
            </a:pPr>
            <a:endParaRPr lang="nl-BE" sz="3200" dirty="0"/>
          </a:p>
        </p:txBody>
      </p:sp>
      <p:sp>
        <p:nvSpPr>
          <p:cNvPr id="6" name="Titel 1"/>
          <p:cNvSpPr>
            <a:spLocks noGrp="1"/>
          </p:cNvSpPr>
          <p:nvPr>
            <p:ph type="title"/>
          </p:nvPr>
        </p:nvSpPr>
        <p:spPr>
          <a:xfrm>
            <a:off x="838200" y="365125"/>
            <a:ext cx="10515600" cy="1325563"/>
          </a:xfrm>
        </p:spPr>
        <p:txBody>
          <a:bodyPr>
            <a:normAutofit/>
          </a:bodyPr>
          <a:lstStyle/>
          <a:p>
            <a:r>
              <a:rPr lang="nl-BE" b="1" dirty="0">
                <a:solidFill>
                  <a:schemeClr val="tx2"/>
                </a:solidFill>
              </a:rPr>
              <a:t>Wat is agro-ecologie ? </a:t>
            </a:r>
          </a:p>
        </p:txBody>
      </p:sp>
      <p:pic>
        <p:nvPicPr>
          <p:cNvPr id="7" name="Picture 2">
            <a:extLst>
              <a:ext uri="{FF2B5EF4-FFF2-40B4-BE49-F238E27FC236}">
                <a16:creationId xmlns:a16="http://schemas.microsoft.com/office/drawing/2014/main" id="{9B92C03C-00F9-4FA8-9E09-4CF44592B661}"/>
              </a:ext>
            </a:extLst>
          </p:cNvPr>
          <p:cNvPicPr>
            <a:picLocks noChangeAspect="1" noChangeArrowheads="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838200" y="2152244"/>
            <a:ext cx="2720009"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479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beeldingsresultaat voor nutrient cycling"/>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2959673" y="410966"/>
            <a:ext cx="6272654" cy="6036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533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p:cNvSpPr txBox="1">
            <a:spLocks/>
          </p:cNvSpPr>
          <p:nvPr/>
        </p:nvSpPr>
        <p:spPr>
          <a:xfrm>
            <a:off x="5067760" y="2393715"/>
            <a:ext cx="6444868" cy="2037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dirty="0">
                <a:solidFill>
                  <a:schemeClr val="tx2"/>
                </a:solidFill>
                <a:latin typeface="+mj-lt"/>
                <a:ea typeface="+mj-ea"/>
                <a:cs typeface="+mj-cs"/>
              </a:rPr>
              <a:t>Agro-ecologie is het benutten van </a:t>
            </a:r>
            <a:r>
              <a:rPr lang="nl-BE" sz="3200" b="1" dirty="0">
                <a:highlight>
                  <a:srgbClr val="89BB0D"/>
                </a:highlight>
                <a:latin typeface="+mj-lt"/>
              </a:rPr>
              <a:t>relaties</a:t>
            </a:r>
            <a:r>
              <a:rPr lang="nl-BE" sz="3200" dirty="0">
                <a:latin typeface="+mj-lt"/>
              </a:rPr>
              <a:t> </a:t>
            </a:r>
            <a:r>
              <a:rPr lang="nl-BE" sz="3200" dirty="0">
                <a:solidFill>
                  <a:schemeClr val="tx2"/>
                </a:solidFill>
                <a:latin typeface="+mj-lt"/>
                <a:ea typeface="+mj-ea"/>
                <a:cs typeface="+mj-cs"/>
              </a:rPr>
              <a:t>tussen </a:t>
            </a:r>
            <a:r>
              <a:rPr lang="nl-BE" sz="3200" b="1" dirty="0">
                <a:highlight>
                  <a:srgbClr val="89BB0D"/>
                </a:highlight>
                <a:latin typeface="+mj-lt"/>
              </a:rPr>
              <a:t>mens, landbouw en natuur</a:t>
            </a:r>
            <a:r>
              <a:rPr lang="nl-BE" sz="3200" dirty="0">
                <a:solidFill>
                  <a:schemeClr val="tx2"/>
                </a:solidFill>
                <a:latin typeface="+mj-lt"/>
                <a:ea typeface="+mj-ea"/>
                <a:cs typeface="+mj-cs"/>
              </a:rPr>
              <a:t> voor het ontwerp en beheer van duurzame </a:t>
            </a:r>
            <a:r>
              <a:rPr lang="nl-BE" sz="3200" b="1" dirty="0">
                <a:highlight>
                  <a:srgbClr val="89BB0D"/>
                </a:highlight>
                <a:latin typeface="+mj-lt"/>
              </a:rPr>
              <a:t>voedselsystemen</a:t>
            </a:r>
            <a:r>
              <a:rPr lang="nl-BE" sz="3200" b="1" dirty="0">
                <a:latin typeface="+mj-lt"/>
              </a:rPr>
              <a:t>.</a:t>
            </a:r>
          </a:p>
          <a:p>
            <a:pPr marL="0" indent="0">
              <a:buFont typeface="Arial" panose="020B0604020202020204" pitchFamily="34" charset="0"/>
              <a:buNone/>
            </a:pPr>
            <a:endParaRPr lang="nl-BE" sz="3200" dirty="0"/>
          </a:p>
          <a:p>
            <a:pPr marL="0" indent="0">
              <a:buFont typeface="Arial" panose="020B0604020202020204" pitchFamily="34" charset="0"/>
              <a:buNone/>
            </a:pPr>
            <a:endParaRPr lang="nl-BE" sz="3200" dirty="0"/>
          </a:p>
        </p:txBody>
      </p:sp>
      <p:sp>
        <p:nvSpPr>
          <p:cNvPr id="7" name="Titel 1"/>
          <p:cNvSpPr>
            <a:spLocks noGrp="1"/>
          </p:cNvSpPr>
          <p:nvPr>
            <p:ph type="title"/>
          </p:nvPr>
        </p:nvSpPr>
        <p:spPr>
          <a:xfrm>
            <a:off x="838200" y="365125"/>
            <a:ext cx="10515600" cy="1325563"/>
          </a:xfrm>
        </p:spPr>
        <p:txBody>
          <a:bodyPr>
            <a:normAutofit/>
          </a:bodyPr>
          <a:lstStyle/>
          <a:p>
            <a:r>
              <a:rPr lang="nl-BE" b="1" dirty="0">
                <a:solidFill>
                  <a:schemeClr val="tx2"/>
                </a:solidFill>
              </a:rPr>
              <a:t>Wat is agro-ecologie ? </a:t>
            </a:r>
          </a:p>
        </p:txBody>
      </p:sp>
      <p:pic>
        <p:nvPicPr>
          <p:cNvPr id="8" name="Picture 2">
            <a:extLst>
              <a:ext uri="{FF2B5EF4-FFF2-40B4-BE49-F238E27FC236}">
                <a16:creationId xmlns:a16="http://schemas.microsoft.com/office/drawing/2014/main" id="{9B92C03C-00F9-4FA8-9E09-4CF44592B661}"/>
              </a:ext>
            </a:extLst>
          </p:cNvPr>
          <p:cNvPicPr>
            <a:picLocks noChangeAspect="1" noChangeArrowheads="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838200" y="2152244"/>
            <a:ext cx="2720009"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96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F0865DF3-996C-4845-900F-64E0001E8DB8}"/>
              </a:ext>
            </a:extLst>
          </p:cNvPr>
          <p:cNvSpPr txBox="1">
            <a:spLocks/>
          </p:cNvSpPr>
          <p:nvPr/>
        </p:nvSpPr>
        <p:spPr>
          <a:xfrm>
            <a:off x="470300" y="642210"/>
            <a:ext cx="10818563" cy="480712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200" dirty="0">
                <a:solidFill>
                  <a:schemeClr val="tx2"/>
                </a:solidFill>
                <a:latin typeface="+mj-lt"/>
                <a:ea typeface="+mj-ea"/>
                <a:cs typeface="+mj-cs"/>
              </a:rPr>
              <a:t>Agro-ecologie gaat over relaties tussen landbouw en natuurlijke omgeving</a:t>
            </a:r>
            <a:r>
              <a:rPr lang="nl-BE" sz="3200" b="1" dirty="0">
                <a:solidFill>
                  <a:schemeClr val="tx2"/>
                </a:solidFill>
                <a:latin typeface="+mj-lt"/>
                <a:ea typeface="+mj-ea"/>
                <a:cs typeface="+mj-cs"/>
              </a:rPr>
              <a:t>, maar ook over menselijke relaties verbonden met deze interactie tussen landbouw en omgeving.</a:t>
            </a:r>
          </a:p>
          <a:p>
            <a:pPr marL="0" indent="0">
              <a:buNone/>
            </a:pPr>
            <a:endParaRPr lang="nl-BE" sz="2400" u="sng" dirty="0">
              <a:latin typeface="FlandersArtSans-Regular" panose="00000500000000000000" pitchFamily="2" charset="0"/>
            </a:endParaRPr>
          </a:p>
          <a:p>
            <a:pPr marL="0" indent="0">
              <a:buNone/>
            </a:pPr>
            <a:endParaRPr lang="nl-BE" sz="2400" u="sng" dirty="0">
              <a:latin typeface="FlandersArtSans-Regular" panose="00000500000000000000" pitchFamily="2" charset="0"/>
            </a:endParaRPr>
          </a:p>
          <a:p>
            <a:pPr lvl="1">
              <a:buFont typeface="Courier New" panose="02070309020205020404" pitchFamily="49" charset="0"/>
              <a:buChar char="o"/>
            </a:pPr>
            <a:r>
              <a:rPr lang="nl-BE" dirty="0">
                <a:latin typeface="+mj-lt"/>
              </a:rPr>
              <a:t>relaties tussen landbouwer en ketenactoren</a:t>
            </a:r>
          </a:p>
          <a:p>
            <a:pPr lvl="1">
              <a:buFont typeface="Courier New" panose="02070309020205020404" pitchFamily="49" charset="0"/>
              <a:buChar char="o"/>
            </a:pPr>
            <a:r>
              <a:rPr lang="nl-BE" dirty="0">
                <a:latin typeface="+mj-lt"/>
              </a:rPr>
              <a:t>relaties tussen verschillende landbouwbedrijven</a:t>
            </a:r>
          </a:p>
          <a:p>
            <a:pPr lvl="1">
              <a:buFont typeface="Courier New" panose="02070309020205020404" pitchFamily="49" charset="0"/>
              <a:buChar char="o"/>
            </a:pPr>
            <a:r>
              <a:rPr lang="nl-BE" dirty="0">
                <a:latin typeface="+mj-lt"/>
              </a:rPr>
              <a:t>relaties tussen landbouwbedrijf en beleid</a:t>
            </a:r>
          </a:p>
          <a:p>
            <a:pPr lvl="1">
              <a:buFont typeface="Courier New" panose="02070309020205020404" pitchFamily="49" charset="0"/>
              <a:buChar char="o"/>
            </a:pPr>
            <a:r>
              <a:rPr lang="nl-BE" dirty="0">
                <a:latin typeface="+mj-lt"/>
              </a:rPr>
              <a:t>relaties met adviseurs en onderzoekers</a:t>
            </a:r>
          </a:p>
          <a:p>
            <a:pPr lvl="1">
              <a:buFont typeface="Courier New" panose="02070309020205020404" pitchFamily="49" charset="0"/>
              <a:buChar char="o"/>
            </a:pPr>
            <a:r>
              <a:rPr lang="nl-BE" dirty="0">
                <a:latin typeface="+mj-lt"/>
              </a:rPr>
              <a:t>…</a:t>
            </a:r>
          </a:p>
          <a:p>
            <a:pPr lvl="1">
              <a:buFont typeface="Courier New" panose="02070309020205020404" pitchFamily="49" charset="0"/>
              <a:buChar char="o"/>
            </a:pPr>
            <a:endParaRPr lang="nl-BE" dirty="0">
              <a:latin typeface="FlandersArtSans-Regular" panose="00000500000000000000" pitchFamily="2" charset="0"/>
            </a:endParaRPr>
          </a:p>
        </p:txBody>
      </p:sp>
      <p:pic>
        <p:nvPicPr>
          <p:cNvPr id="1026" name="Picture 2" descr="w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0486" y="1866022"/>
            <a:ext cx="4744929" cy="476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63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p:cNvGrpSpPr/>
          <p:nvPr/>
        </p:nvGrpSpPr>
        <p:grpSpPr>
          <a:xfrm>
            <a:off x="0" y="2179320"/>
            <a:ext cx="12192000" cy="4678680"/>
            <a:chOff x="0" y="2179320"/>
            <a:chExt cx="12192000" cy="4678680"/>
          </a:xfrm>
        </p:grpSpPr>
        <p:pic>
          <p:nvPicPr>
            <p:cNvPr id="7" name="Afbeelding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209110"/>
              <a:ext cx="12192000" cy="4638263"/>
            </a:xfrm>
            <a:prstGeom prst="rect">
              <a:avLst/>
            </a:prstGeom>
          </p:spPr>
        </p:pic>
        <p:sp>
          <p:nvSpPr>
            <p:cNvPr id="8" name="Rechthoek 7"/>
            <p:cNvSpPr/>
            <p:nvPr/>
          </p:nvSpPr>
          <p:spPr>
            <a:xfrm>
              <a:off x="0" y="2179320"/>
              <a:ext cx="2720340" cy="2788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hoek 8"/>
            <p:cNvSpPr/>
            <p:nvPr/>
          </p:nvSpPr>
          <p:spPr>
            <a:xfrm>
              <a:off x="2598420" y="2209110"/>
              <a:ext cx="7284720" cy="3970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hoek 9"/>
            <p:cNvSpPr/>
            <p:nvPr/>
          </p:nvSpPr>
          <p:spPr>
            <a:xfrm>
              <a:off x="11711940" y="2179320"/>
              <a:ext cx="480060" cy="83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hoek 10"/>
            <p:cNvSpPr/>
            <p:nvPr/>
          </p:nvSpPr>
          <p:spPr>
            <a:xfrm>
              <a:off x="11087100" y="6583680"/>
              <a:ext cx="11049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Afbeelding 4">
            <a:extLst>
              <a:ext uri="{FF2B5EF4-FFF2-40B4-BE49-F238E27FC236}">
                <a16:creationId xmlns:a16="http://schemas.microsoft.com/office/drawing/2014/main" id="{2CEA21FF-4D97-4725-B076-C1E066289C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8473" y="292100"/>
            <a:ext cx="9158542" cy="6145864"/>
          </a:xfrm>
          <a:prstGeom prst="rect">
            <a:avLst/>
          </a:prstGeom>
        </p:spPr>
      </p:pic>
    </p:spTree>
    <p:extLst>
      <p:ext uri="{BB962C8B-B14F-4D97-AF65-F5344CB8AC3E}">
        <p14:creationId xmlns:p14="http://schemas.microsoft.com/office/powerpoint/2010/main" val="91427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5749" y="5095753"/>
            <a:ext cx="5109527" cy="1167063"/>
          </a:xfrm>
        </p:spPr>
        <p:txBody>
          <a:bodyPr>
            <a:normAutofit/>
          </a:bodyPr>
          <a:lstStyle/>
          <a:p>
            <a:r>
              <a:rPr lang="nl-BE" sz="2800" dirty="0">
                <a:solidFill>
                  <a:schemeClr val="tx2"/>
                </a:solidFill>
              </a:rPr>
              <a:t>Lange, lineaire voedselketen,</a:t>
            </a:r>
            <a:br>
              <a:rPr lang="nl-BE" sz="2800" dirty="0">
                <a:solidFill>
                  <a:schemeClr val="tx2"/>
                </a:solidFill>
              </a:rPr>
            </a:br>
            <a:r>
              <a:rPr lang="nl-BE" sz="2800" dirty="0">
                <a:solidFill>
                  <a:schemeClr val="tx2"/>
                </a:solidFill>
              </a:rPr>
              <a:t>landbouwer ver van consument</a:t>
            </a:r>
            <a:endParaRPr lang="nl-BE" sz="2800" b="1" dirty="0">
              <a:solidFill>
                <a:schemeClr val="tx2"/>
              </a:solidFill>
            </a:endParaRPr>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3339" y="-1"/>
            <a:ext cx="4942164" cy="4500000"/>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5750" y="-1"/>
            <a:ext cx="4785338" cy="4500000"/>
          </a:xfrm>
          <a:prstGeom prst="rect">
            <a:avLst/>
          </a:prstGeom>
        </p:spPr>
      </p:pic>
      <p:sp>
        <p:nvSpPr>
          <p:cNvPr id="8" name="Titel 1"/>
          <p:cNvSpPr txBox="1">
            <a:spLocks/>
          </p:cNvSpPr>
          <p:nvPr/>
        </p:nvSpPr>
        <p:spPr>
          <a:xfrm>
            <a:off x="6615113" y="4672013"/>
            <a:ext cx="5576886" cy="21431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nl-BE" sz="2800" dirty="0">
                <a:solidFill>
                  <a:schemeClr val="tx2"/>
                </a:solidFill>
              </a:rPr>
              <a:t>Relaties tussen actoren in de keten  (circulaire economie)</a:t>
            </a:r>
          </a:p>
          <a:p>
            <a:pPr>
              <a:spcBef>
                <a:spcPts val="1200"/>
              </a:spcBef>
            </a:pPr>
            <a:r>
              <a:rPr lang="nl-BE" sz="2800" dirty="0">
                <a:solidFill>
                  <a:schemeClr val="tx2"/>
                </a:solidFill>
              </a:rPr>
              <a:t>Nieuwe Verdienmodellen stellen de landbouwer centraal: bv. CSA, korte keten, … (B2B, B2C)</a:t>
            </a:r>
            <a:endParaRPr lang="nl-BE" sz="2800" b="1" dirty="0">
              <a:solidFill>
                <a:schemeClr val="tx2"/>
              </a:solidFill>
            </a:endParaRPr>
          </a:p>
        </p:txBody>
      </p:sp>
      <p:sp>
        <p:nvSpPr>
          <p:cNvPr id="3" name="Pijl-omlaag 2"/>
          <p:cNvSpPr/>
          <p:nvPr/>
        </p:nvSpPr>
        <p:spPr>
          <a:xfrm rot="16200000">
            <a:off x="5441450" y="1691175"/>
            <a:ext cx="733926" cy="866274"/>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jl-omlaag 8"/>
          <p:cNvSpPr/>
          <p:nvPr/>
        </p:nvSpPr>
        <p:spPr>
          <a:xfrm rot="16200000">
            <a:off x="5441450" y="5246147"/>
            <a:ext cx="733926" cy="866274"/>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6291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99248" y="126135"/>
            <a:ext cx="10829364" cy="1325563"/>
          </a:xfrm>
          <a:solidFill>
            <a:srgbClr val="767171">
              <a:alpha val="60000"/>
            </a:srgbClr>
          </a:solidFill>
        </p:spPr>
        <p:txBody>
          <a:bodyPr>
            <a:noAutofit/>
          </a:bodyPr>
          <a:lstStyle/>
          <a:p>
            <a:pPr algn="ctr"/>
            <a:r>
              <a:rPr lang="nl-BE" dirty="0">
                <a:solidFill>
                  <a:schemeClr val="bg1">
                    <a:lumMod val="95000"/>
                  </a:schemeClr>
                </a:solidFill>
              </a:rPr>
              <a:t>Gangbaar model: </a:t>
            </a:r>
            <a:br>
              <a:rPr lang="nl-BE" dirty="0">
                <a:solidFill>
                  <a:schemeClr val="bg1">
                    <a:lumMod val="95000"/>
                  </a:schemeClr>
                </a:solidFill>
              </a:rPr>
            </a:br>
            <a:r>
              <a:rPr lang="nl-BE" dirty="0">
                <a:solidFill>
                  <a:schemeClr val="bg1">
                    <a:lumMod val="95000"/>
                  </a:schemeClr>
                </a:solidFill>
              </a:rPr>
              <a:t>intensieve en productiegerichte landbouw</a:t>
            </a:r>
          </a:p>
        </p:txBody>
      </p:sp>
      <p:sp>
        <p:nvSpPr>
          <p:cNvPr id="5" name="Tekstvak 4"/>
          <p:cNvSpPr txBox="1"/>
          <p:nvPr/>
        </p:nvSpPr>
        <p:spPr>
          <a:xfrm>
            <a:off x="1894973" y="5306291"/>
            <a:ext cx="9000000" cy="1384995"/>
          </a:xfrm>
          <a:prstGeom prst="rect">
            <a:avLst/>
          </a:prstGeom>
          <a:solidFill>
            <a:srgbClr val="767171">
              <a:alpha val="60000"/>
            </a:srgbClr>
          </a:solidFill>
        </p:spPr>
        <p:txBody>
          <a:bodyPr wrap="square" rtlCol="0">
            <a:spAutoFit/>
          </a:bodyPr>
          <a:lstStyle/>
          <a:p>
            <a:pPr algn="ctr"/>
            <a:r>
              <a:rPr lang="nl-BE" sz="2800" dirty="0">
                <a:solidFill>
                  <a:schemeClr val="bg1">
                    <a:lumMod val="95000"/>
                  </a:schemeClr>
                </a:solidFill>
              </a:rPr>
              <a:t>Grote hoeveelheden voedsel op wereldmarkt beschikbaar</a:t>
            </a:r>
          </a:p>
          <a:p>
            <a:pPr algn="ctr"/>
            <a:r>
              <a:rPr lang="nl-BE" sz="2800" dirty="0">
                <a:solidFill>
                  <a:schemeClr val="bg1">
                    <a:lumMod val="95000"/>
                  </a:schemeClr>
                </a:solidFill>
              </a:rPr>
              <a:t>Afhankelijk van fossiele brandstoffen en hoge externe </a:t>
            </a:r>
            <a:r>
              <a:rPr lang="nl-BE" sz="2800" dirty="0" err="1">
                <a:solidFill>
                  <a:schemeClr val="bg1">
                    <a:lumMod val="95000"/>
                  </a:schemeClr>
                </a:solidFill>
              </a:rPr>
              <a:t>inputs</a:t>
            </a:r>
            <a:r>
              <a:rPr lang="nl-BE" sz="2800" dirty="0">
                <a:solidFill>
                  <a:schemeClr val="bg1">
                    <a:lumMod val="95000"/>
                  </a:schemeClr>
                </a:solidFill>
              </a:rPr>
              <a:t> </a:t>
            </a:r>
            <a:br>
              <a:rPr lang="nl-BE" sz="2800" dirty="0">
                <a:solidFill>
                  <a:schemeClr val="bg1">
                    <a:lumMod val="95000"/>
                  </a:schemeClr>
                </a:solidFill>
              </a:rPr>
            </a:br>
            <a:r>
              <a:rPr lang="nl-BE" sz="2800" dirty="0">
                <a:solidFill>
                  <a:schemeClr val="bg1">
                    <a:lumMod val="95000"/>
                  </a:schemeClr>
                </a:solidFill>
              </a:rPr>
              <a:t>(bemesting, gewasbeschermingsmiddelen, water,...)</a:t>
            </a:r>
          </a:p>
        </p:txBody>
      </p:sp>
    </p:spTree>
    <p:extLst>
      <p:ext uri="{BB962C8B-B14F-4D97-AF65-F5344CB8AC3E}">
        <p14:creationId xmlns:p14="http://schemas.microsoft.com/office/powerpoint/2010/main" val="3616265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3686" y="40029"/>
            <a:ext cx="10515600" cy="1052792"/>
          </a:xfrm>
        </p:spPr>
        <p:txBody>
          <a:bodyPr/>
          <a:lstStyle/>
          <a:p>
            <a:pPr algn="ctr"/>
            <a:r>
              <a:rPr lang="nl-BE" b="1" dirty="0">
                <a:solidFill>
                  <a:schemeClr val="tx2"/>
                </a:solidFill>
              </a:rPr>
              <a:t>Agro-ecologisch systeem</a:t>
            </a:r>
          </a:p>
        </p:txBody>
      </p:sp>
      <p:pic>
        <p:nvPicPr>
          <p:cNvPr id="6" name="Tijdelijke aanduiding voor inhoud 5"/>
          <p:cNvPicPr>
            <a:picLocks noGrp="1" noChangeAspect="1"/>
          </p:cNvPicPr>
          <p:nvPr>
            <p:ph idx="1"/>
          </p:nvPr>
        </p:nvPicPr>
        <p:blipFill>
          <a:blip r:embed="rId3"/>
          <a:stretch>
            <a:fillRect/>
          </a:stretch>
        </p:blipFill>
        <p:spPr>
          <a:xfrm>
            <a:off x="986269" y="986971"/>
            <a:ext cx="10353017" cy="5707065"/>
          </a:xfrm>
          <a:prstGeom prst="rect">
            <a:avLst/>
          </a:prstGeom>
        </p:spPr>
      </p:pic>
      <p:sp>
        <p:nvSpPr>
          <p:cNvPr id="7" name="Tekstvak 6"/>
          <p:cNvSpPr txBox="1"/>
          <p:nvPr/>
        </p:nvSpPr>
        <p:spPr>
          <a:xfrm>
            <a:off x="9684657" y="6183086"/>
            <a:ext cx="1654629" cy="461665"/>
          </a:xfrm>
          <a:prstGeom prst="rect">
            <a:avLst/>
          </a:prstGeom>
          <a:noFill/>
        </p:spPr>
        <p:txBody>
          <a:bodyPr wrap="square" rtlCol="0">
            <a:spAutoFit/>
          </a:bodyPr>
          <a:lstStyle/>
          <a:p>
            <a:r>
              <a:rPr lang="nl-BE" sz="2400" i="1" dirty="0">
                <a:latin typeface="Calibri Light" panose="020F0302020204030204" pitchFamily="34" charset="0"/>
                <a:cs typeface="Calibri Light" panose="020F0302020204030204" pitchFamily="34" charset="0"/>
              </a:rPr>
              <a:t>Bron: </a:t>
            </a:r>
            <a:r>
              <a:rPr lang="nl-BE" sz="2400" i="1" dirty="0">
                <a:latin typeface="Calibri Light" panose="020F0302020204030204" pitchFamily="34" charset="0"/>
                <a:cs typeface="Calibri Light" panose="020F0302020204030204" pitchFamily="34" charset="0"/>
                <a:hlinkClick r:id="rId4"/>
              </a:rPr>
              <a:t>FAO</a:t>
            </a:r>
            <a:endParaRPr lang="nl-BE" sz="24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14944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126" y="0"/>
            <a:ext cx="11443004" cy="1327751"/>
          </a:xfrm>
        </p:spPr>
        <p:txBody>
          <a:bodyPr/>
          <a:lstStyle/>
          <a:p>
            <a:pPr algn="ctr"/>
            <a:r>
              <a:rPr lang="nl-BE" b="1" dirty="0">
                <a:solidFill>
                  <a:srgbClr val="44546A"/>
                </a:solidFill>
              </a:rPr>
              <a:t>De principes van agro-ecologie verder uitgediept</a:t>
            </a:r>
            <a:endParaRPr lang="en-GB" dirty="0"/>
          </a:p>
        </p:txBody>
      </p:sp>
      <p:grpSp>
        <p:nvGrpSpPr>
          <p:cNvPr id="4" name="Groep 3"/>
          <p:cNvGrpSpPr/>
          <p:nvPr/>
        </p:nvGrpSpPr>
        <p:grpSpPr>
          <a:xfrm>
            <a:off x="407126" y="1142396"/>
            <a:ext cx="11443005" cy="1842587"/>
            <a:chOff x="407126" y="1327751"/>
            <a:chExt cx="11443005" cy="1842587"/>
          </a:xfrm>
        </p:grpSpPr>
        <p:sp>
          <p:nvSpPr>
            <p:cNvPr id="5" name="Tekstvak 4">
              <a:extLst>
                <a:ext uri="{FF2B5EF4-FFF2-40B4-BE49-F238E27FC236}">
                  <a16:creationId xmlns:a16="http://schemas.microsoft.com/office/drawing/2014/main" id="{62E6E752-4DDE-4685-992B-DD8AD41CDCE4}"/>
                </a:ext>
              </a:extLst>
            </p:cNvPr>
            <p:cNvSpPr txBox="1"/>
            <p:nvPr/>
          </p:nvSpPr>
          <p:spPr>
            <a:xfrm>
              <a:off x="407127" y="1327751"/>
              <a:ext cx="11443004" cy="461665"/>
            </a:xfrm>
            <a:prstGeom prst="rect">
              <a:avLst/>
            </a:prstGeom>
            <a:solidFill>
              <a:schemeClr val="accent6"/>
            </a:solidFill>
          </p:spPr>
          <p:txBody>
            <a:bodyPr wrap="square">
              <a:spAutoFit/>
            </a:bodyPr>
            <a:lstStyle/>
            <a:p>
              <a:pPr marL="539750" indent="-539750" algn="ctr">
                <a:buClr>
                  <a:schemeClr val="accent6"/>
                </a:buClr>
                <a:tabLst>
                  <a:tab pos="539750" algn="l"/>
                </a:tabLst>
              </a:pPr>
              <a:r>
                <a:rPr lang="nl-NL" sz="2400" b="1" dirty="0">
                  <a:solidFill>
                    <a:schemeClr val="bg1">
                      <a:lumMod val="95000"/>
                    </a:schemeClr>
                  </a:solidFill>
                  <a:latin typeface="+mj-lt"/>
                </a:rPr>
                <a:t>Input efficiëntie verbeteren</a:t>
              </a:r>
            </a:p>
          </p:txBody>
        </p:sp>
        <p:sp>
          <p:nvSpPr>
            <p:cNvPr id="16" name="Tekstvak 15">
              <a:extLst>
                <a:ext uri="{FF2B5EF4-FFF2-40B4-BE49-F238E27FC236}">
                  <a16:creationId xmlns:a16="http://schemas.microsoft.com/office/drawing/2014/main" id="{62E6E752-4DDE-4685-992B-DD8AD41CDCE4}"/>
                </a:ext>
              </a:extLst>
            </p:cNvPr>
            <p:cNvSpPr txBox="1"/>
            <p:nvPr/>
          </p:nvSpPr>
          <p:spPr>
            <a:xfrm>
              <a:off x="407126" y="1808427"/>
              <a:ext cx="11443004" cy="1361911"/>
            </a:xfrm>
            <a:prstGeom prst="rect">
              <a:avLst/>
            </a:prstGeom>
            <a:noFill/>
          </p:spPr>
          <p:txBody>
            <a:bodyPr wrap="square">
              <a:spAutoFit/>
            </a:bodyPr>
            <a:lstStyle/>
            <a:p>
              <a:pPr marL="539750" indent="-539750">
                <a:spcBef>
                  <a:spcPts val="300"/>
                </a:spcBef>
                <a:buClr>
                  <a:schemeClr val="accent6"/>
                </a:buClr>
                <a:tabLst>
                  <a:tab pos="539750" algn="l"/>
                </a:tabLst>
              </a:pPr>
              <a:r>
                <a:rPr lang="nl-NL" sz="2000" dirty="0">
                  <a:solidFill>
                    <a:schemeClr val="accent6"/>
                  </a:solidFill>
                  <a:latin typeface="+mj-lt"/>
                </a:rPr>
                <a:t>❶</a:t>
              </a:r>
              <a:r>
                <a:rPr lang="nl-NL" sz="2000" dirty="0">
                  <a:solidFill>
                    <a:srgbClr val="131313"/>
                  </a:solidFill>
                  <a:latin typeface="+mj-lt"/>
                </a:rPr>
                <a:t>	</a:t>
              </a:r>
              <a:r>
                <a:rPr lang="nl-NL" sz="2000" b="1" dirty="0">
                  <a:solidFill>
                    <a:srgbClr val="131313"/>
                  </a:solidFill>
                  <a:latin typeface="+mj-lt"/>
                </a:rPr>
                <a:t>Recycleren</a:t>
              </a:r>
              <a:r>
                <a:rPr lang="nl-NL" sz="2000" dirty="0">
                  <a:solidFill>
                    <a:srgbClr val="131313"/>
                  </a:solidFill>
                  <a:latin typeface="+mj-lt"/>
                </a:rPr>
                <a:t>: Gebruik liefst lokale hernieuwbare hulpbronnen en </a:t>
              </a:r>
              <a:r>
                <a:rPr lang="nl-BE" sz="2000" dirty="0">
                  <a:solidFill>
                    <a:srgbClr val="131313"/>
                  </a:solidFill>
                  <a:latin typeface="+mj-lt"/>
                </a:rPr>
                <a:t>sluit zoveel mogelijk de kringlopen van voedingsstoffen en biomassa</a:t>
              </a:r>
              <a:r>
                <a:rPr lang="nl-NL" sz="2000" dirty="0">
                  <a:solidFill>
                    <a:srgbClr val="131313"/>
                  </a:solidFill>
                  <a:latin typeface="+mj-lt"/>
                </a:rPr>
                <a:t> </a:t>
              </a:r>
            </a:p>
            <a:p>
              <a:pPr marL="539750" indent="-539750" algn="l">
                <a:spcBef>
                  <a:spcPts val="300"/>
                </a:spcBef>
                <a:buClr>
                  <a:schemeClr val="accent6"/>
                </a:buClr>
                <a:tabLst>
                  <a:tab pos="539750" algn="l"/>
                </a:tabLst>
              </a:pPr>
              <a:r>
                <a:rPr lang="nl-NL" sz="2000" dirty="0">
                  <a:solidFill>
                    <a:schemeClr val="accent6"/>
                  </a:solidFill>
                  <a:latin typeface="+mj-lt"/>
                </a:rPr>
                <a:t>❷	</a:t>
              </a:r>
              <a:r>
                <a:rPr lang="nl-NL" sz="2000" b="1" dirty="0">
                  <a:solidFill>
                    <a:srgbClr val="131313"/>
                  </a:solidFill>
                  <a:latin typeface="+mj-lt"/>
                </a:rPr>
                <a:t>Productiemiddelen verminderen</a:t>
              </a:r>
              <a:r>
                <a:rPr lang="nl-NL" sz="2000" dirty="0">
                  <a:solidFill>
                    <a:srgbClr val="131313"/>
                  </a:solidFill>
                  <a:latin typeface="+mj-lt"/>
                </a:rPr>
                <a:t>: verminder of vermijd afhankelijkheid van aangekochte </a:t>
              </a:r>
              <a:r>
                <a:rPr lang="nl-NL" sz="2000" dirty="0" err="1">
                  <a:solidFill>
                    <a:srgbClr val="131313"/>
                  </a:solidFill>
                  <a:latin typeface="+mj-lt"/>
                </a:rPr>
                <a:t>inputs</a:t>
              </a:r>
              <a:r>
                <a:rPr lang="nl-NL" sz="2000" dirty="0">
                  <a:solidFill>
                    <a:srgbClr val="131313"/>
                  </a:solidFill>
                  <a:latin typeface="+mj-lt"/>
                </a:rPr>
                <a:t> en wordt zoveel mogelijk zelfvoorzienend</a:t>
              </a:r>
            </a:p>
          </p:txBody>
        </p:sp>
      </p:grpSp>
      <p:grpSp>
        <p:nvGrpSpPr>
          <p:cNvPr id="6" name="Groep 5"/>
          <p:cNvGrpSpPr/>
          <p:nvPr/>
        </p:nvGrpSpPr>
        <p:grpSpPr>
          <a:xfrm>
            <a:off x="407126" y="3086524"/>
            <a:ext cx="11443004" cy="3483836"/>
            <a:chOff x="407126" y="3086524"/>
            <a:chExt cx="11443004" cy="3483836"/>
          </a:xfrm>
        </p:grpSpPr>
        <p:sp>
          <p:nvSpPr>
            <p:cNvPr id="17" name="Tekstvak 16">
              <a:extLst>
                <a:ext uri="{FF2B5EF4-FFF2-40B4-BE49-F238E27FC236}">
                  <a16:creationId xmlns:a16="http://schemas.microsoft.com/office/drawing/2014/main" id="{62E6E752-4DDE-4685-992B-DD8AD41CDCE4}"/>
                </a:ext>
              </a:extLst>
            </p:cNvPr>
            <p:cNvSpPr txBox="1"/>
            <p:nvPr/>
          </p:nvSpPr>
          <p:spPr>
            <a:xfrm>
              <a:off x="407126" y="3086524"/>
              <a:ext cx="11443004" cy="461665"/>
            </a:xfrm>
            <a:prstGeom prst="rect">
              <a:avLst/>
            </a:prstGeom>
            <a:solidFill>
              <a:schemeClr val="accent6"/>
            </a:solidFill>
          </p:spPr>
          <p:txBody>
            <a:bodyPr wrap="square">
              <a:spAutoFit/>
            </a:bodyPr>
            <a:lstStyle/>
            <a:p>
              <a:pPr marL="539750" indent="-539750" algn="ctr">
                <a:buClr>
                  <a:schemeClr val="accent6"/>
                </a:buClr>
                <a:tabLst>
                  <a:tab pos="539750" algn="l"/>
                </a:tabLst>
              </a:pPr>
              <a:r>
                <a:rPr lang="nl-NL" sz="2400" b="1" dirty="0">
                  <a:solidFill>
                    <a:schemeClr val="bg1">
                      <a:lumMod val="95000"/>
                    </a:schemeClr>
                  </a:solidFill>
                  <a:latin typeface="+mj-lt"/>
                </a:rPr>
                <a:t>Veerkracht versterken</a:t>
              </a:r>
            </a:p>
          </p:txBody>
        </p:sp>
        <p:sp>
          <p:nvSpPr>
            <p:cNvPr id="18" name="Tekstvak 17">
              <a:extLst>
                <a:ext uri="{FF2B5EF4-FFF2-40B4-BE49-F238E27FC236}">
                  <a16:creationId xmlns:a16="http://schemas.microsoft.com/office/drawing/2014/main" id="{62E6E752-4DDE-4685-992B-DD8AD41CDCE4}"/>
                </a:ext>
              </a:extLst>
            </p:cNvPr>
            <p:cNvSpPr txBox="1"/>
            <p:nvPr/>
          </p:nvSpPr>
          <p:spPr>
            <a:xfrm>
              <a:off x="407126" y="3554150"/>
              <a:ext cx="11443004" cy="3016210"/>
            </a:xfrm>
            <a:prstGeom prst="rect">
              <a:avLst/>
            </a:prstGeom>
            <a:noFill/>
          </p:spPr>
          <p:txBody>
            <a:bodyPr wrap="square">
              <a:spAutoFit/>
            </a:bodyPr>
            <a:lstStyle/>
            <a:p>
              <a:pPr marL="539750" indent="-539750">
                <a:spcBef>
                  <a:spcPts val="300"/>
                </a:spcBef>
                <a:buClr>
                  <a:schemeClr val="accent6"/>
                </a:buClr>
                <a:tabLst>
                  <a:tab pos="539750" algn="l"/>
                </a:tabLst>
              </a:pPr>
              <a:r>
                <a:rPr lang="nl-NL" sz="2000" dirty="0">
                  <a:solidFill>
                    <a:schemeClr val="accent6"/>
                  </a:solidFill>
                  <a:latin typeface="+mj-lt"/>
                </a:rPr>
                <a:t>❸</a:t>
              </a:r>
              <a:r>
                <a:rPr lang="nl-NL" sz="2000" dirty="0">
                  <a:solidFill>
                    <a:srgbClr val="131313"/>
                  </a:solidFill>
                  <a:latin typeface="+mj-lt"/>
                </a:rPr>
                <a:t>	</a:t>
              </a:r>
              <a:r>
                <a:rPr lang="nl-NL" sz="2000" b="1" dirty="0">
                  <a:solidFill>
                    <a:srgbClr val="131313"/>
                  </a:solidFill>
                  <a:latin typeface="+mj-lt"/>
                </a:rPr>
                <a:t>Gezonde bodem</a:t>
              </a:r>
              <a:r>
                <a:rPr lang="nl-NL" sz="2000" dirty="0">
                  <a:solidFill>
                    <a:srgbClr val="131313"/>
                  </a:solidFill>
                  <a:latin typeface="+mj-lt"/>
                </a:rPr>
                <a:t>: Behoud of versterk </a:t>
              </a:r>
              <a:r>
                <a:rPr lang="nl-BE" sz="2000" dirty="0">
                  <a:solidFill>
                    <a:srgbClr val="131313"/>
                  </a:solidFill>
                  <a:latin typeface="+mj-lt"/>
                </a:rPr>
                <a:t>de bodemgezondheid en -functies, om plantengroei te verbeteren, door organisch materiaal in te brengen en de biologische activiteit in de bodem te verbeteren</a:t>
              </a:r>
              <a:endParaRPr lang="nl-NL" sz="2000" dirty="0">
                <a:solidFill>
                  <a:srgbClr val="131313"/>
                </a:solidFill>
                <a:latin typeface="+mj-lt"/>
              </a:endParaRPr>
            </a:p>
            <a:p>
              <a:pPr marL="539750" indent="-539750">
                <a:spcBef>
                  <a:spcPts val="300"/>
                </a:spcBef>
                <a:buClr>
                  <a:schemeClr val="accent6"/>
                </a:buClr>
                <a:tabLst>
                  <a:tab pos="539750" algn="l"/>
                </a:tabLst>
              </a:pPr>
              <a:r>
                <a:rPr lang="nl-NL" sz="2000" dirty="0">
                  <a:solidFill>
                    <a:schemeClr val="accent6"/>
                  </a:solidFill>
                  <a:latin typeface="+mj-lt"/>
                </a:rPr>
                <a:t>❹</a:t>
              </a:r>
              <a:r>
                <a:rPr lang="nl-NL" sz="2000" dirty="0">
                  <a:solidFill>
                    <a:srgbClr val="131313"/>
                  </a:solidFill>
                  <a:latin typeface="+mj-lt"/>
                </a:rPr>
                <a:t>	</a:t>
              </a:r>
              <a:r>
                <a:rPr lang="nl-NL" sz="2000" b="1" dirty="0">
                  <a:solidFill>
                    <a:srgbClr val="131313"/>
                  </a:solidFill>
                  <a:latin typeface="+mj-lt"/>
                </a:rPr>
                <a:t>Gezonde dieren</a:t>
              </a:r>
              <a:r>
                <a:rPr lang="nl-NL" sz="2000" dirty="0">
                  <a:solidFill>
                    <a:srgbClr val="131313"/>
                  </a:solidFill>
                  <a:latin typeface="+mj-lt"/>
                </a:rPr>
                <a:t>: </a:t>
              </a:r>
              <a:r>
                <a:rPr lang="nl-BE" sz="2000" dirty="0">
                  <a:solidFill>
                    <a:srgbClr val="131313"/>
                  </a:solidFill>
                  <a:latin typeface="+mj-lt"/>
                </a:rPr>
                <a:t>Waarborg de gezondheid en het welzijn van dieren</a:t>
              </a:r>
              <a:endParaRPr lang="nl-NL" sz="2000" dirty="0">
                <a:solidFill>
                  <a:srgbClr val="131313"/>
                </a:solidFill>
                <a:latin typeface="+mj-lt"/>
              </a:endParaRPr>
            </a:p>
            <a:p>
              <a:pPr marL="539750" indent="-539750">
                <a:spcBef>
                  <a:spcPts val="300"/>
                </a:spcBef>
                <a:buClr>
                  <a:schemeClr val="accent6"/>
                </a:buClr>
                <a:tabLst>
                  <a:tab pos="539750" algn="l"/>
                </a:tabLst>
              </a:pPr>
              <a:r>
                <a:rPr lang="nl-NL" sz="2000" dirty="0">
                  <a:solidFill>
                    <a:schemeClr val="accent6"/>
                  </a:solidFill>
                  <a:latin typeface="+mj-lt"/>
                </a:rPr>
                <a:t>❺</a:t>
              </a:r>
              <a:r>
                <a:rPr lang="nl-NL" sz="2000" dirty="0">
                  <a:solidFill>
                    <a:srgbClr val="131313"/>
                  </a:solidFill>
                  <a:latin typeface="+mj-lt"/>
                </a:rPr>
                <a:t>	</a:t>
              </a:r>
              <a:r>
                <a:rPr lang="nl-BE" sz="2000" b="1" dirty="0">
                  <a:solidFill>
                    <a:srgbClr val="131313"/>
                  </a:solidFill>
                  <a:latin typeface="+mj-lt"/>
                </a:rPr>
                <a:t>Biodiversiteit</a:t>
              </a:r>
              <a:r>
                <a:rPr lang="nl-BE" sz="2000" dirty="0">
                  <a:solidFill>
                    <a:srgbClr val="131313"/>
                  </a:solidFill>
                  <a:latin typeface="+mj-lt"/>
                </a:rPr>
                <a:t>: Behoud en verbeter diversiteit van soorten, functionele en genetische diversiteit en behoud zo de diversiteit in het agro-ecosysteem in tijd en ruimte op veld-, bedrijfs- en landschapsschaal</a:t>
              </a:r>
              <a:endParaRPr lang="nl-NL" sz="2000" dirty="0">
                <a:solidFill>
                  <a:srgbClr val="131313"/>
                </a:solidFill>
                <a:latin typeface="+mj-lt"/>
              </a:endParaRPr>
            </a:p>
            <a:p>
              <a:pPr marL="539750" indent="-539750">
                <a:spcBef>
                  <a:spcPts val="300"/>
                </a:spcBef>
                <a:buClr>
                  <a:schemeClr val="accent6"/>
                </a:buClr>
                <a:tabLst>
                  <a:tab pos="539750" algn="l"/>
                </a:tabLst>
              </a:pPr>
              <a:r>
                <a:rPr lang="nl-NL" sz="2000" dirty="0">
                  <a:solidFill>
                    <a:schemeClr val="accent6"/>
                  </a:solidFill>
                  <a:latin typeface="+mj-lt"/>
                </a:rPr>
                <a:t>❻</a:t>
              </a:r>
              <a:r>
                <a:rPr lang="nl-NL" sz="2000" dirty="0">
                  <a:solidFill>
                    <a:srgbClr val="131313"/>
                  </a:solidFill>
                  <a:latin typeface="+mj-lt"/>
                </a:rPr>
                <a:t>	</a:t>
              </a:r>
              <a:r>
                <a:rPr lang="nl-NL" sz="2000" b="1" dirty="0">
                  <a:solidFill>
                    <a:srgbClr val="131313"/>
                  </a:solidFill>
                  <a:latin typeface="+mj-lt"/>
                </a:rPr>
                <a:t>Synergie</a:t>
              </a:r>
              <a:r>
                <a:rPr lang="nl-NL" sz="2000" dirty="0">
                  <a:solidFill>
                    <a:srgbClr val="131313"/>
                  </a:solidFill>
                  <a:latin typeface="+mj-lt"/>
                </a:rPr>
                <a:t>: </a:t>
              </a:r>
              <a:r>
                <a:rPr lang="nl-BE" sz="2000" dirty="0">
                  <a:solidFill>
                    <a:srgbClr val="131313"/>
                  </a:solidFill>
                  <a:latin typeface="+mj-lt"/>
                </a:rPr>
                <a:t>Bevorder positieve ecologische interactie, synergie, integratie en complementariteit tussen de elementen van agro-ecosystemen (planten, dieren, bomen, bodem, water)</a:t>
              </a:r>
              <a:endParaRPr lang="nl-NL" sz="2000" dirty="0">
                <a:solidFill>
                  <a:srgbClr val="131313"/>
                </a:solidFill>
                <a:latin typeface="+mj-lt"/>
              </a:endParaRPr>
            </a:p>
            <a:p>
              <a:pPr marL="539750" indent="-539750">
                <a:spcBef>
                  <a:spcPts val="300"/>
                </a:spcBef>
                <a:buClr>
                  <a:schemeClr val="accent6"/>
                </a:buClr>
                <a:tabLst>
                  <a:tab pos="539750" algn="l"/>
                </a:tabLst>
              </a:pPr>
              <a:r>
                <a:rPr lang="nl-NL" sz="2000" dirty="0">
                  <a:solidFill>
                    <a:schemeClr val="accent6"/>
                  </a:solidFill>
                </a:rPr>
                <a:t>❼</a:t>
              </a:r>
              <a:r>
                <a:rPr lang="nl-NL" sz="2000" dirty="0">
                  <a:solidFill>
                    <a:srgbClr val="131313"/>
                  </a:solidFill>
                </a:rPr>
                <a:t> 	</a:t>
              </a:r>
              <a:r>
                <a:rPr lang="nl-BE" sz="2000" b="1" dirty="0">
                  <a:solidFill>
                    <a:srgbClr val="131313"/>
                  </a:solidFill>
                  <a:latin typeface="+mj-lt"/>
                </a:rPr>
                <a:t>Economische diversificatie</a:t>
              </a:r>
              <a:r>
                <a:rPr lang="nl-BE" sz="2000" dirty="0">
                  <a:solidFill>
                    <a:srgbClr val="131313"/>
                  </a:solidFill>
                  <a:latin typeface="+mj-lt"/>
                </a:rPr>
                <a:t>: Diversifieer het landbouwinkomen, door grotere financiële onafhankelijkheid en kansen op toegevoegde waarde en tegelijkertijd in te spelen op de vraag van de consumenten</a:t>
              </a:r>
              <a:endParaRPr lang="nl-NL" sz="2000" dirty="0">
                <a:solidFill>
                  <a:srgbClr val="131313"/>
                </a:solidFill>
                <a:latin typeface="+mj-lt"/>
              </a:endParaRPr>
            </a:p>
          </p:txBody>
        </p:sp>
      </p:grpSp>
    </p:spTree>
    <p:extLst>
      <p:ext uri="{BB962C8B-B14F-4D97-AF65-F5344CB8AC3E}">
        <p14:creationId xmlns:p14="http://schemas.microsoft.com/office/powerpoint/2010/main" val="17197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62E6E752-4DDE-4685-992B-DD8AD41CDCE4}"/>
              </a:ext>
            </a:extLst>
          </p:cNvPr>
          <p:cNvSpPr txBox="1"/>
          <p:nvPr/>
        </p:nvSpPr>
        <p:spPr>
          <a:xfrm>
            <a:off x="407127" y="1049855"/>
            <a:ext cx="11417674" cy="5209118"/>
          </a:xfrm>
          <a:prstGeom prst="rect">
            <a:avLst/>
          </a:prstGeom>
          <a:noFill/>
        </p:spPr>
        <p:txBody>
          <a:bodyPr wrap="square">
            <a:spAutoFit/>
          </a:bodyPr>
          <a:lstStyle/>
          <a:p>
            <a:pPr marL="539750" indent="-539750">
              <a:spcBef>
                <a:spcPts val="300"/>
              </a:spcBef>
              <a:buClr>
                <a:schemeClr val="accent6"/>
              </a:buClr>
              <a:tabLst>
                <a:tab pos="539750" algn="l"/>
              </a:tabLst>
            </a:pPr>
            <a:r>
              <a:rPr lang="nl-NL" sz="2000" dirty="0">
                <a:solidFill>
                  <a:schemeClr val="accent6"/>
                </a:solidFill>
                <a:latin typeface="+mj-lt"/>
              </a:rPr>
              <a:t>❽</a:t>
            </a:r>
            <a:r>
              <a:rPr lang="nl-NL" sz="2000" dirty="0">
                <a:solidFill>
                  <a:srgbClr val="131313"/>
                </a:solidFill>
                <a:latin typeface="+mj-lt"/>
              </a:rPr>
              <a:t>	</a:t>
            </a:r>
            <a:r>
              <a:rPr lang="nl-BE" sz="2000" b="1" dirty="0">
                <a:solidFill>
                  <a:srgbClr val="131313"/>
                </a:solidFill>
                <a:latin typeface="+mj-lt"/>
              </a:rPr>
              <a:t>Co-creatie van kennis</a:t>
            </a:r>
            <a:r>
              <a:rPr lang="nl-BE" sz="2000" dirty="0">
                <a:solidFill>
                  <a:srgbClr val="131313"/>
                </a:solidFill>
                <a:latin typeface="+mj-lt"/>
              </a:rPr>
              <a:t>: Co-creatie en horizontale uitwisseling van kennis, o.a. lokale en </a:t>
            </a:r>
            <a:r>
              <a:rPr lang="nl-BE" sz="2000" dirty="0" err="1">
                <a:solidFill>
                  <a:srgbClr val="131313"/>
                </a:solidFill>
                <a:latin typeface="+mj-lt"/>
              </a:rPr>
              <a:t>weten-schappelijke</a:t>
            </a:r>
            <a:r>
              <a:rPr lang="nl-BE" sz="2000" dirty="0">
                <a:solidFill>
                  <a:srgbClr val="131313"/>
                </a:solidFill>
                <a:latin typeface="+mj-lt"/>
              </a:rPr>
              <a:t> innovatie, vooral door uitwisseling tussen landbouwers</a:t>
            </a:r>
          </a:p>
          <a:p>
            <a:pPr marL="539750" indent="-539750">
              <a:spcBef>
                <a:spcPts val="300"/>
              </a:spcBef>
              <a:buClr>
                <a:schemeClr val="accent6"/>
              </a:buClr>
              <a:tabLst>
                <a:tab pos="539750" algn="l"/>
              </a:tabLst>
            </a:pPr>
            <a:r>
              <a:rPr lang="nl-NL" sz="2000" dirty="0">
                <a:solidFill>
                  <a:schemeClr val="accent6"/>
                </a:solidFill>
              </a:rPr>
              <a:t>❾</a:t>
            </a:r>
            <a:r>
              <a:rPr lang="nl-NL" sz="2000" dirty="0">
                <a:solidFill>
                  <a:srgbClr val="131313"/>
                </a:solidFill>
              </a:rPr>
              <a:t>	</a:t>
            </a:r>
            <a:r>
              <a:rPr lang="nl-BE" sz="2000" b="1" dirty="0">
                <a:solidFill>
                  <a:srgbClr val="131313"/>
                </a:solidFill>
                <a:latin typeface="+mj-lt"/>
              </a:rPr>
              <a:t>Sociale waarden en voedingspatronen</a:t>
            </a:r>
            <a:r>
              <a:rPr lang="nl-BE" sz="2000" dirty="0">
                <a:solidFill>
                  <a:srgbClr val="131313"/>
                </a:solidFill>
                <a:latin typeface="+mj-lt"/>
              </a:rPr>
              <a:t>: Voedselsystemen op basis van cultuur, identiteit, traditie en sociale en gendergelijkheid van lokale gemeenschappen, om te komen tot gezonde, gediversifieerde, seizoensgebonden en cultureel geschikte voedingspatronen</a:t>
            </a:r>
          </a:p>
          <a:p>
            <a:pPr marL="539750" indent="-539750">
              <a:spcBef>
                <a:spcPts val="300"/>
              </a:spcBef>
              <a:buClr>
                <a:schemeClr val="accent6"/>
              </a:buClr>
              <a:tabLst>
                <a:tab pos="539750" algn="l"/>
              </a:tabLst>
            </a:pPr>
            <a:r>
              <a:rPr lang="nl-NL" sz="2000" dirty="0">
                <a:solidFill>
                  <a:schemeClr val="accent6"/>
                </a:solidFill>
              </a:rPr>
              <a:t>❿</a:t>
            </a:r>
            <a:r>
              <a:rPr lang="nl-NL" sz="2000" dirty="0">
                <a:solidFill>
                  <a:srgbClr val="131313"/>
                </a:solidFill>
              </a:rPr>
              <a:t> 	</a:t>
            </a:r>
            <a:r>
              <a:rPr lang="nl-BE" sz="2000" b="1" dirty="0">
                <a:solidFill>
                  <a:srgbClr val="131313"/>
                </a:solidFill>
                <a:latin typeface="+mj-lt"/>
              </a:rPr>
              <a:t>Eerlijkheid</a:t>
            </a:r>
            <a:r>
              <a:rPr lang="nl-BE" sz="2000" dirty="0">
                <a:solidFill>
                  <a:srgbClr val="131313"/>
                </a:solidFill>
                <a:latin typeface="+mj-lt"/>
              </a:rPr>
              <a:t>: Waardige en degelijke levensonderhoud/broodwinning voor alle actoren in het voedselsysteem, in het bijzonder voor kleinschalige producenten, op basis van eerlijke handel, eerlijke tewerkstelling en eerlijke behandeling van intellectuele eigendomsrechten</a:t>
            </a:r>
            <a:endParaRPr lang="nl-NL" sz="2000" dirty="0">
              <a:solidFill>
                <a:srgbClr val="131313"/>
              </a:solidFill>
              <a:latin typeface="+mj-lt"/>
            </a:endParaRPr>
          </a:p>
          <a:p>
            <a:pPr marL="539750" indent="-539750">
              <a:spcBef>
                <a:spcPts val="300"/>
              </a:spcBef>
              <a:buClr>
                <a:schemeClr val="accent6"/>
              </a:buClr>
              <a:tabLst>
                <a:tab pos="539750" algn="l"/>
              </a:tabLst>
            </a:pPr>
            <a:r>
              <a:rPr lang="nl-NL" sz="2000" dirty="0">
                <a:solidFill>
                  <a:schemeClr val="accent6"/>
                </a:solidFill>
              </a:rPr>
              <a:t>⓫</a:t>
            </a:r>
            <a:r>
              <a:rPr lang="nl-NL" sz="2000" dirty="0">
                <a:solidFill>
                  <a:srgbClr val="131313"/>
                </a:solidFill>
              </a:rPr>
              <a:t>	</a:t>
            </a:r>
            <a:r>
              <a:rPr lang="nl-BE" sz="2000" b="1" dirty="0">
                <a:solidFill>
                  <a:srgbClr val="131313"/>
                </a:solidFill>
                <a:latin typeface="+mj-lt"/>
              </a:rPr>
              <a:t>Connectiviteit</a:t>
            </a:r>
            <a:r>
              <a:rPr lang="nl-BE" sz="2000" dirty="0">
                <a:solidFill>
                  <a:srgbClr val="131313"/>
                </a:solidFill>
                <a:latin typeface="+mj-lt"/>
              </a:rPr>
              <a:t>: Nabijheid en vertrouwen tussen producenten en consumenten, door eerlijke en korte ketens te bevorderen en door voedselsystemen opnieuw in lokale economieën te integreren</a:t>
            </a:r>
            <a:endParaRPr lang="nl-NL" sz="2000" dirty="0">
              <a:solidFill>
                <a:srgbClr val="131313"/>
              </a:solidFill>
              <a:latin typeface="+mj-lt"/>
            </a:endParaRPr>
          </a:p>
          <a:p>
            <a:pPr marL="539750" indent="-539750">
              <a:spcBef>
                <a:spcPts val="300"/>
              </a:spcBef>
              <a:buClr>
                <a:schemeClr val="accent6"/>
              </a:buClr>
              <a:tabLst>
                <a:tab pos="539750" algn="l"/>
              </a:tabLst>
            </a:pPr>
            <a:r>
              <a:rPr lang="nl-NL" sz="2000" dirty="0">
                <a:solidFill>
                  <a:schemeClr val="accent6"/>
                </a:solidFill>
              </a:rPr>
              <a:t>⓬</a:t>
            </a:r>
            <a:r>
              <a:rPr lang="nl-NL" sz="2000" dirty="0">
                <a:solidFill>
                  <a:srgbClr val="131313"/>
                </a:solidFill>
              </a:rPr>
              <a:t>	</a:t>
            </a:r>
            <a:r>
              <a:rPr lang="nl-BE" sz="2000" b="1" dirty="0">
                <a:solidFill>
                  <a:srgbClr val="131313"/>
                </a:solidFill>
                <a:latin typeface="+mj-lt"/>
              </a:rPr>
              <a:t>Beheer van land en natuurlijke hulpbronnen</a:t>
            </a:r>
            <a:r>
              <a:rPr lang="nl-BE" sz="2000" dirty="0">
                <a:solidFill>
                  <a:srgbClr val="131313"/>
                </a:solidFill>
                <a:latin typeface="+mj-lt"/>
              </a:rPr>
              <a:t>: Institutionele regelingen om deze te verbeteren, inclusief erkenning en ondersteuning van boeren als duurzame beheerders van natuurlijke en genetische hulpbronnen</a:t>
            </a:r>
          </a:p>
          <a:p>
            <a:pPr marL="539750" indent="-539750">
              <a:spcBef>
                <a:spcPts val="300"/>
              </a:spcBef>
              <a:buClr>
                <a:schemeClr val="accent6"/>
              </a:buClr>
              <a:tabLst>
                <a:tab pos="539750" algn="l"/>
              </a:tabLst>
            </a:pPr>
            <a:r>
              <a:rPr lang="nl-NL" sz="2000" dirty="0">
                <a:solidFill>
                  <a:schemeClr val="accent6"/>
                </a:solidFill>
              </a:rPr>
              <a:t>⓭</a:t>
            </a:r>
            <a:r>
              <a:rPr lang="nl-NL" sz="2000" dirty="0">
                <a:solidFill>
                  <a:srgbClr val="131313"/>
                </a:solidFill>
              </a:rPr>
              <a:t>	</a:t>
            </a:r>
            <a:r>
              <a:rPr lang="nl-BE" sz="2000" b="1" dirty="0">
                <a:solidFill>
                  <a:srgbClr val="131313"/>
                </a:solidFill>
                <a:latin typeface="+mj-lt"/>
              </a:rPr>
              <a:t>Participatie</a:t>
            </a:r>
            <a:r>
              <a:rPr lang="nl-BE" sz="2000" dirty="0">
                <a:solidFill>
                  <a:srgbClr val="131313"/>
                </a:solidFill>
                <a:latin typeface="+mj-lt"/>
              </a:rPr>
              <a:t>: Sociale organisatie en een grotere deelname aan de besluitvorming door voedselproducenten en consumenten, ter ondersteuning van gedecentraliseerd bestuur en lokaal aanpassingsgericht beheer van landbouw- en voedselsystemen</a:t>
            </a:r>
            <a:r>
              <a:rPr lang="nl-NL" sz="2000" dirty="0">
                <a:solidFill>
                  <a:srgbClr val="131313"/>
                </a:solidFill>
                <a:latin typeface="+mj-lt"/>
              </a:rPr>
              <a:t>. </a:t>
            </a:r>
          </a:p>
        </p:txBody>
      </p:sp>
      <p:sp>
        <p:nvSpPr>
          <p:cNvPr id="6" name="Tekstvak 5">
            <a:extLst>
              <a:ext uri="{FF2B5EF4-FFF2-40B4-BE49-F238E27FC236}">
                <a16:creationId xmlns:a16="http://schemas.microsoft.com/office/drawing/2014/main" id="{62E6E752-4DDE-4685-992B-DD8AD41CDCE4}"/>
              </a:ext>
            </a:extLst>
          </p:cNvPr>
          <p:cNvSpPr txBox="1"/>
          <p:nvPr/>
        </p:nvSpPr>
        <p:spPr>
          <a:xfrm>
            <a:off x="407127" y="573983"/>
            <a:ext cx="11443004" cy="461665"/>
          </a:xfrm>
          <a:prstGeom prst="rect">
            <a:avLst/>
          </a:prstGeom>
          <a:solidFill>
            <a:schemeClr val="accent6"/>
          </a:solidFill>
        </p:spPr>
        <p:txBody>
          <a:bodyPr wrap="square">
            <a:spAutoFit/>
          </a:bodyPr>
          <a:lstStyle/>
          <a:p>
            <a:pPr marL="539750" indent="-539750" algn="ctr">
              <a:buClr>
                <a:schemeClr val="accent6"/>
              </a:buClr>
              <a:tabLst>
                <a:tab pos="539750" algn="l"/>
              </a:tabLst>
            </a:pPr>
            <a:r>
              <a:rPr lang="nl-NL" sz="2400" b="1" dirty="0">
                <a:solidFill>
                  <a:schemeClr val="bg1">
                    <a:lumMod val="95000"/>
                  </a:schemeClr>
                </a:solidFill>
                <a:latin typeface="+mj-lt"/>
              </a:rPr>
              <a:t>Sociale gelijkheid/verantwoordelijkheid beschermen</a:t>
            </a:r>
          </a:p>
        </p:txBody>
      </p:sp>
      <p:sp>
        <p:nvSpPr>
          <p:cNvPr id="4" name="Tekstvak 3"/>
          <p:cNvSpPr txBox="1"/>
          <p:nvPr/>
        </p:nvSpPr>
        <p:spPr>
          <a:xfrm>
            <a:off x="9684657" y="6183086"/>
            <a:ext cx="2165474" cy="400110"/>
          </a:xfrm>
          <a:prstGeom prst="rect">
            <a:avLst/>
          </a:prstGeom>
          <a:noFill/>
        </p:spPr>
        <p:txBody>
          <a:bodyPr wrap="square" rtlCol="0">
            <a:spAutoFit/>
          </a:bodyPr>
          <a:lstStyle/>
          <a:p>
            <a:r>
              <a:rPr lang="nl-BE" sz="2000" i="1" dirty="0">
                <a:latin typeface="Calibri Light" panose="020F0302020204030204" pitchFamily="34" charset="0"/>
                <a:cs typeface="Calibri Light" panose="020F0302020204030204" pitchFamily="34" charset="0"/>
              </a:rPr>
              <a:t>Bron: </a:t>
            </a:r>
            <a:r>
              <a:rPr lang="nl-BE" sz="2000" i="1" dirty="0">
                <a:latin typeface="Calibri Light" panose="020F0302020204030204" pitchFamily="34" charset="0"/>
                <a:cs typeface="Calibri Light" panose="020F0302020204030204" pitchFamily="34" charset="0"/>
                <a:hlinkClick r:id="rId3"/>
              </a:rPr>
              <a:t>HLPE, FAO</a:t>
            </a:r>
            <a:endParaRPr lang="nl-BE" sz="20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68563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334028" y="-833835"/>
            <a:ext cx="12526028" cy="8305546"/>
          </a:xfrm>
          <a:prstGeom prst="rect">
            <a:avLst/>
          </a:prstGeom>
        </p:spPr>
      </p:pic>
      <p:sp>
        <p:nvSpPr>
          <p:cNvPr id="2" name="Titel 1"/>
          <p:cNvSpPr>
            <a:spLocks noGrp="1"/>
          </p:cNvSpPr>
          <p:nvPr>
            <p:ph type="title"/>
          </p:nvPr>
        </p:nvSpPr>
        <p:spPr>
          <a:xfrm>
            <a:off x="838200" y="79369"/>
            <a:ext cx="10515600" cy="1325563"/>
          </a:xfrm>
        </p:spPr>
        <p:txBody>
          <a:bodyPr>
            <a:normAutofit/>
          </a:bodyPr>
          <a:lstStyle/>
          <a:p>
            <a:pPr algn="ctr"/>
            <a:r>
              <a:rPr lang="nl-BE" sz="5400" b="1" dirty="0">
                <a:solidFill>
                  <a:schemeClr val="bg1">
                    <a:lumMod val="95000"/>
                  </a:schemeClr>
                </a:solidFill>
              </a:rPr>
              <a:t>Agro-ecologie als streefdoel</a:t>
            </a:r>
          </a:p>
        </p:txBody>
      </p:sp>
      <p:sp>
        <p:nvSpPr>
          <p:cNvPr id="3" name="Tijdelijke aanduiding voor inhoud 2"/>
          <p:cNvSpPr>
            <a:spLocks noGrp="1"/>
          </p:cNvSpPr>
          <p:nvPr>
            <p:ph idx="1"/>
          </p:nvPr>
        </p:nvSpPr>
        <p:spPr>
          <a:xfrm>
            <a:off x="-334028" y="4190115"/>
            <a:ext cx="12526028" cy="2476500"/>
          </a:xfrm>
          <a:solidFill>
            <a:srgbClr val="F2F2F2">
              <a:alpha val="74902"/>
            </a:srgbClr>
          </a:solidFill>
        </p:spPr>
        <p:txBody>
          <a:bodyPr vert="horz" lIns="91440" tIns="108000" rIns="91440" bIns="45720" rtlCol="0" anchor="ctr" anchorCtr="0">
            <a:normAutofit/>
          </a:bodyPr>
          <a:lstStyle/>
          <a:p>
            <a:pPr marL="900113" indent="-276225"/>
            <a:r>
              <a:rPr lang="nl-BE" dirty="0">
                <a:solidFill>
                  <a:schemeClr val="tx2"/>
                </a:solidFill>
              </a:rPr>
              <a:t>Een continuüm in toepassingen</a:t>
            </a:r>
          </a:p>
          <a:p>
            <a:pPr marL="900113" indent="-276225"/>
            <a:r>
              <a:rPr lang="nl-BE" dirty="0">
                <a:solidFill>
                  <a:schemeClr val="tx2"/>
                </a:solidFill>
              </a:rPr>
              <a:t>Zowel gangbare bedrijven die agro-ecologische praktijken toepassen, </a:t>
            </a:r>
            <a:br>
              <a:rPr lang="nl-BE" dirty="0">
                <a:solidFill>
                  <a:schemeClr val="tx2"/>
                </a:solidFill>
              </a:rPr>
            </a:br>
            <a:r>
              <a:rPr lang="nl-BE" dirty="0">
                <a:solidFill>
                  <a:schemeClr val="tx2"/>
                </a:solidFill>
              </a:rPr>
              <a:t>als biologische bedrijven die verder willen verduurzamen</a:t>
            </a:r>
          </a:p>
          <a:p>
            <a:pPr marL="900113" indent="-276225"/>
            <a:r>
              <a:rPr lang="nl-BE" dirty="0">
                <a:solidFill>
                  <a:schemeClr val="tx2"/>
                </a:solidFill>
              </a:rPr>
              <a:t>Geleidelijk</a:t>
            </a:r>
          </a:p>
        </p:txBody>
      </p:sp>
    </p:spTree>
    <p:extLst>
      <p:ext uri="{BB962C8B-B14F-4D97-AF65-F5344CB8AC3E}">
        <p14:creationId xmlns:p14="http://schemas.microsoft.com/office/powerpoint/2010/main" val="1651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254000" y="6435620"/>
            <a:ext cx="2717800" cy="369332"/>
          </a:xfrm>
          <a:prstGeom prst="rect">
            <a:avLst/>
          </a:prstGeom>
          <a:noFill/>
        </p:spPr>
        <p:txBody>
          <a:bodyPr wrap="square" rtlCol="0">
            <a:spAutoFit/>
          </a:bodyPr>
          <a:lstStyle/>
          <a:p>
            <a:r>
              <a:rPr lang="en-GB" i="1" dirty="0" err="1">
                <a:hlinkClick r:id="rId3"/>
              </a:rPr>
              <a:t>Tittonell</a:t>
            </a:r>
            <a:r>
              <a:rPr lang="en-GB" i="1" dirty="0">
                <a:hlinkClick r:id="rId3"/>
              </a:rPr>
              <a:t>, 2014</a:t>
            </a:r>
            <a:endParaRPr lang="en-GB" i="1" dirty="0"/>
          </a:p>
        </p:txBody>
      </p:sp>
      <p:grpSp>
        <p:nvGrpSpPr>
          <p:cNvPr id="8" name="Groep 7"/>
          <p:cNvGrpSpPr/>
          <p:nvPr/>
        </p:nvGrpSpPr>
        <p:grpSpPr>
          <a:xfrm>
            <a:off x="1771650" y="114300"/>
            <a:ext cx="8648700" cy="6538252"/>
            <a:chOff x="1771650" y="114300"/>
            <a:chExt cx="8648700" cy="6538252"/>
          </a:xfrm>
        </p:grpSpPr>
        <p:pic>
          <p:nvPicPr>
            <p:cNvPr id="4" name="Afbeelding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71650" y="114300"/>
              <a:ext cx="8648700" cy="6538252"/>
            </a:xfrm>
            <a:prstGeom prst="rect">
              <a:avLst/>
            </a:prstGeom>
          </p:spPr>
        </p:pic>
        <p:sp>
          <p:nvSpPr>
            <p:cNvPr id="6" name="Ovaal 5"/>
            <p:cNvSpPr/>
            <p:nvPr/>
          </p:nvSpPr>
          <p:spPr>
            <a:xfrm rot="19906676">
              <a:off x="2453365" y="4436543"/>
              <a:ext cx="1838157" cy="16768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al 6"/>
            <p:cNvSpPr/>
            <p:nvPr/>
          </p:nvSpPr>
          <p:spPr>
            <a:xfrm rot="19906676">
              <a:off x="8364691" y="223761"/>
              <a:ext cx="1995202" cy="1715736"/>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grpSp>
    </p:spTree>
    <p:extLst>
      <p:ext uri="{BB962C8B-B14F-4D97-AF65-F5344CB8AC3E}">
        <p14:creationId xmlns:p14="http://schemas.microsoft.com/office/powerpoint/2010/main" val="873317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AA4ABC9-9622-417C-A67B-D4802D9BA3D4}"/>
              </a:ext>
            </a:extLst>
          </p:cNvPr>
          <p:cNvSpPr>
            <a:spLocks noGrp="1"/>
          </p:cNvSpPr>
          <p:nvPr>
            <p:ph idx="1"/>
          </p:nvPr>
        </p:nvSpPr>
        <p:spPr>
          <a:xfrm>
            <a:off x="3287126" y="1205260"/>
            <a:ext cx="8162752" cy="1904219"/>
          </a:xfrm>
        </p:spPr>
        <p:txBody>
          <a:bodyPr>
            <a:normAutofit/>
          </a:bodyPr>
          <a:lstStyle/>
          <a:p>
            <a:pPr marL="0" indent="0">
              <a:buNone/>
            </a:pPr>
            <a:r>
              <a:rPr lang="nl-NL" b="1" dirty="0">
                <a:solidFill>
                  <a:schemeClr val="tx2"/>
                </a:solidFill>
                <a:latin typeface="+mj-lt"/>
                <a:ea typeface="+mj-ea"/>
                <a:cs typeface="+mj-cs"/>
              </a:rPr>
              <a:t>Niveau 1: </a:t>
            </a:r>
            <a:r>
              <a:rPr lang="nl-NL" b="1" u="sng" dirty="0">
                <a:solidFill>
                  <a:schemeClr val="tx2"/>
                </a:solidFill>
                <a:latin typeface="+mj-lt"/>
                <a:ea typeface="+mj-ea"/>
                <a:cs typeface="+mj-cs"/>
              </a:rPr>
              <a:t>Efficiënter</a:t>
            </a:r>
            <a:r>
              <a:rPr lang="nl-NL" b="1" dirty="0">
                <a:solidFill>
                  <a:schemeClr val="tx2"/>
                </a:solidFill>
                <a:latin typeface="+mj-lt"/>
                <a:ea typeface="+mj-ea"/>
                <a:cs typeface="+mj-cs"/>
              </a:rPr>
              <a:t> </a:t>
            </a:r>
            <a:r>
              <a:rPr lang="nl-NL" dirty="0">
                <a:solidFill>
                  <a:schemeClr val="tx2"/>
                </a:solidFill>
                <a:latin typeface="+mj-lt"/>
                <a:ea typeface="+mj-ea"/>
                <a:cs typeface="+mj-cs"/>
              </a:rPr>
              <a:t>gebruik van productiemiddelen </a:t>
            </a:r>
          </a:p>
          <a:p>
            <a:pPr lvl="1"/>
            <a:r>
              <a:rPr lang="nl-NL" dirty="0">
                <a:latin typeface="Calibri Light" panose="020F0302020204030204" pitchFamily="34" charset="0"/>
                <a:cs typeface="Calibri Light" panose="020F0302020204030204" pitchFamily="34" charset="0"/>
              </a:rPr>
              <a:t>efficiënter toepassen van gewasbeschermingsmiddelen, meststoffen, water, energie, …</a:t>
            </a:r>
          </a:p>
          <a:p>
            <a:pPr lvl="1"/>
            <a:r>
              <a:rPr lang="nl-NL" dirty="0">
                <a:latin typeface="Calibri Light" panose="020F0302020204030204" pitchFamily="34" charset="0"/>
                <a:cs typeface="Calibri Light" panose="020F0302020204030204" pitchFamily="34" charset="0"/>
              </a:rPr>
              <a:t>precisielandbouw </a:t>
            </a:r>
          </a:p>
        </p:txBody>
      </p:sp>
      <p:sp>
        <p:nvSpPr>
          <p:cNvPr id="7" name="Titel 1"/>
          <p:cNvSpPr txBox="1">
            <a:spLocks/>
          </p:cNvSpPr>
          <p:nvPr/>
        </p:nvSpPr>
        <p:spPr>
          <a:xfrm>
            <a:off x="407126" y="1"/>
            <a:ext cx="11443004" cy="1205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b="1" dirty="0">
                <a:solidFill>
                  <a:srgbClr val="44546A"/>
                </a:solidFill>
              </a:rPr>
              <a:t>Evolueren naar agro-ecologie: niveaus</a:t>
            </a:r>
            <a:endParaRPr lang="en-GB" dirty="0"/>
          </a:p>
        </p:txBody>
      </p:sp>
      <p:grpSp>
        <p:nvGrpSpPr>
          <p:cNvPr id="11" name="Groep 10"/>
          <p:cNvGrpSpPr/>
          <p:nvPr/>
        </p:nvGrpSpPr>
        <p:grpSpPr>
          <a:xfrm>
            <a:off x="-29276" y="3140437"/>
            <a:ext cx="11479154" cy="4525963"/>
            <a:chOff x="-29276" y="3140437"/>
            <a:chExt cx="11479154" cy="4525963"/>
          </a:xfrm>
        </p:grpSpPr>
        <p:sp>
          <p:nvSpPr>
            <p:cNvPr id="9" name="Tijdelijke aanduiding voor inhoud 2">
              <a:extLst>
                <a:ext uri="{FF2B5EF4-FFF2-40B4-BE49-F238E27FC236}">
                  <a16:creationId xmlns:a16="http://schemas.microsoft.com/office/drawing/2014/main" id="{0AA4ABC9-9622-417C-A67B-D4802D9BA3D4}"/>
                </a:ext>
              </a:extLst>
            </p:cNvPr>
            <p:cNvSpPr txBox="1">
              <a:spLocks/>
            </p:cNvSpPr>
            <p:nvPr/>
          </p:nvSpPr>
          <p:spPr>
            <a:xfrm>
              <a:off x="3287126" y="3140437"/>
              <a:ext cx="8162752"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tx2"/>
                  </a:solidFill>
                  <a:latin typeface="+mj-lt"/>
                  <a:ea typeface="+mj-ea"/>
                  <a:cs typeface="+mj-cs"/>
                </a:rPr>
                <a:t>Niveau 2: </a:t>
              </a:r>
              <a:r>
                <a:rPr lang="nl-NL" b="1" u="sng" dirty="0">
                  <a:solidFill>
                    <a:schemeClr val="tx2"/>
                  </a:solidFill>
                  <a:latin typeface="+mj-lt"/>
                  <a:ea typeface="+mj-ea"/>
                  <a:cs typeface="+mj-cs"/>
                </a:rPr>
                <a:t>Substitutie</a:t>
              </a:r>
              <a:r>
                <a:rPr lang="nl-NL" b="1" dirty="0">
                  <a:solidFill>
                    <a:schemeClr val="tx2"/>
                  </a:solidFill>
                  <a:latin typeface="+mj-lt"/>
                  <a:ea typeface="+mj-ea"/>
                  <a:cs typeface="+mj-cs"/>
                </a:rPr>
                <a:t> </a:t>
              </a:r>
              <a:r>
                <a:rPr lang="nl-NL" dirty="0">
                  <a:solidFill>
                    <a:schemeClr val="tx2"/>
                  </a:solidFill>
                  <a:latin typeface="+mj-lt"/>
                  <a:ea typeface="+mj-ea"/>
                  <a:cs typeface="+mj-cs"/>
                </a:rPr>
                <a:t>- vervangen van producten en praktijken die veel externe </a:t>
              </a:r>
              <a:r>
                <a:rPr lang="nl-NL" dirty="0" err="1">
                  <a:solidFill>
                    <a:schemeClr val="tx2"/>
                  </a:solidFill>
                  <a:latin typeface="+mj-lt"/>
                  <a:ea typeface="+mj-ea"/>
                  <a:cs typeface="+mj-cs"/>
                </a:rPr>
                <a:t>inputs</a:t>
              </a:r>
              <a:r>
                <a:rPr lang="nl-NL" dirty="0">
                  <a:solidFill>
                    <a:schemeClr val="tx2"/>
                  </a:solidFill>
                  <a:latin typeface="+mj-lt"/>
                  <a:ea typeface="+mj-ea"/>
                  <a:cs typeface="+mj-cs"/>
                </a:rPr>
                <a:t> vergen en/of milieu-impact hebben</a:t>
              </a:r>
            </a:p>
            <a:p>
              <a:pPr lvl="1"/>
              <a:r>
                <a:rPr lang="nl-NL" dirty="0">
                  <a:latin typeface="Calibri Light" panose="020F0302020204030204" pitchFamily="34" charset="0"/>
                  <a:cs typeface="Calibri Light" panose="020F0302020204030204" pitchFamily="34" charset="0"/>
                </a:rPr>
                <a:t>Stikstof fixerende </a:t>
              </a:r>
              <a:r>
                <a:rPr lang="nl-NL" dirty="0" err="1">
                  <a:latin typeface="Calibri Light" panose="020F0302020204030204" pitchFamily="34" charset="0"/>
                  <a:cs typeface="Calibri Light" panose="020F0302020204030204" pitchFamily="34" charset="0"/>
                </a:rPr>
                <a:t>groenbedekkers</a:t>
              </a:r>
              <a:r>
                <a:rPr lang="nl-NL" dirty="0">
                  <a:latin typeface="Calibri Light" panose="020F0302020204030204" pitchFamily="34" charset="0"/>
                  <a:cs typeface="Calibri Light" panose="020F0302020204030204" pitchFamily="34" charset="0"/>
                </a:rPr>
                <a:t> ter vervanging van synthetische meststoffen </a:t>
              </a:r>
            </a:p>
            <a:p>
              <a:pPr lvl="1"/>
              <a:r>
                <a:rPr lang="nl-NL" dirty="0">
                  <a:latin typeface="Calibri Light" panose="020F0302020204030204" pitchFamily="34" charset="0"/>
                  <a:cs typeface="Calibri Light" panose="020F0302020204030204" pitchFamily="34" charset="0"/>
                </a:rPr>
                <a:t>rotatie en begeleidende beplanting voor natuurlijke bestrijding van plagen en ziekten </a:t>
              </a:r>
            </a:p>
            <a:p>
              <a:pPr lvl="1"/>
              <a:r>
                <a:rPr lang="nl-NL" dirty="0">
                  <a:latin typeface="Calibri Light" panose="020F0302020204030204" pitchFamily="34" charset="0"/>
                  <a:cs typeface="Calibri Light" panose="020F0302020204030204" pitchFamily="34" charset="0"/>
                </a:rPr>
                <a:t>compost </a:t>
              </a:r>
              <a:r>
                <a:rPr lang="nl-NL" dirty="0" err="1">
                  <a:latin typeface="Calibri Light" panose="020F0302020204030204" pitchFamily="34" charset="0"/>
                  <a:cs typeface="Calibri Light" panose="020F0302020204030204" pitchFamily="34" charset="0"/>
                </a:rPr>
                <a:t>i.f.v</a:t>
              </a:r>
              <a:r>
                <a:rPr lang="nl-NL" dirty="0">
                  <a:latin typeface="Calibri Light" panose="020F0302020204030204" pitchFamily="34" charset="0"/>
                  <a:cs typeface="Calibri Light" panose="020F0302020204030204" pitchFamily="34" charset="0"/>
                </a:rPr>
                <a:t>. organisch materiaal in de bodem</a:t>
              </a:r>
            </a:p>
          </p:txBody>
        </p:sp>
        <p:pic>
          <p:nvPicPr>
            <p:cNvPr id="10" name="Afbeelding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76" y="3140437"/>
              <a:ext cx="2880000" cy="1912500"/>
            </a:xfrm>
            <a:prstGeom prst="rect">
              <a:avLst/>
            </a:prstGeom>
          </p:spPr>
        </p:pic>
        <p:pic>
          <p:nvPicPr>
            <p:cNvPr id="6" name="Afbeelding 5">
              <a:extLst>
                <a:ext uri="{FF2B5EF4-FFF2-40B4-BE49-F238E27FC236}">
                  <a16:creationId xmlns:a16="http://schemas.microsoft.com/office/drawing/2014/main" id="{222229C6-5C77-4959-99AD-5E807AB00B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76" y="5048391"/>
              <a:ext cx="2880000" cy="1809609"/>
            </a:xfrm>
            <a:prstGeom prst="rect">
              <a:avLst/>
            </a:prstGeom>
          </p:spPr>
        </p:pic>
      </p:grpSp>
      <p:pic>
        <p:nvPicPr>
          <p:cNvPr id="4" name="Afbeelding 3">
            <a:extLst>
              <a:ext uri="{FF2B5EF4-FFF2-40B4-BE49-F238E27FC236}">
                <a16:creationId xmlns:a16="http://schemas.microsoft.com/office/drawing/2014/main" id="{9178E923-EA15-4A15-AE17-C256BC34A356}"/>
              </a:ext>
            </a:extLst>
          </p:cNvPr>
          <p:cNvPicPr>
            <a:picLocks noChangeAspect="1"/>
          </p:cNvPicPr>
          <p:nvPr/>
        </p:nvPicPr>
        <p:blipFill>
          <a:blip r:embed="rId5"/>
          <a:stretch>
            <a:fillRect/>
          </a:stretch>
        </p:blipFill>
        <p:spPr>
          <a:xfrm>
            <a:off x="-29276" y="1205260"/>
            <a:ext cx="2880000" cy="1927022"/>
          </a:xfrm>
          <a:prstGeom prst="rect">
            <a:avLst/>
          </a:prstGeom>
        </p:spPr>
      </p:pic>
      <p:sp>
        <p:nvSpPr>
          <p:cNvPr id="12" name="Tekstvak 11"/>
          <p:cNvSpPr txBox="1"/>
          <p:nvPr/>
        </p:nvSpPr>
        <p:spPr>
          <a:xfrm>
            <a:off x="10046730" y="6337300"/>
            <a:ext cx="1803400" cy="369332"/>
          </a:xfrm>
          <a:prstGeom prst="rect">
            <a:avLst/>
          </a:prstGeom>
          <a:noFill/>
        </p:spPr>
        <p:txBody>
          <a:bodyPr wrap="square" rtlCol="0">
            <a:spAutoFit/>
          </a:bodyPr>
          <a:lstStyle/>
          <a:p>
            <a:r>
              <a:rPr lang="en-GB" i="1" dirty="0" err="1">
                <a:hlinkClick r:id="rId6"/>
              </a:rPr>
              <a:t>Gliessman</a:t>
            </a:r>
            <a:r>
              <a:rPr lang="en-GB" i="1" dirty="0">
                <a:hlinkClick r:id="rId6"/>
              </a:rPr>
              <a:t>, 2016</a:t>
            </a:r>
            <a:endParaRPr lang="en-GB" i="1" dirty="0"/>
          </a:p>
        </p:txBody>
      </p:sp>
    </p:spTree>
    <p:extLst>
      <p:ext uri="{BB962C8B-B14F-4D97-AF65-F5344CB8AC3E}">
        <p14:creationId xmlns:p14="http://schemas.microsoft.com/office/powerpoint/2010/main" val="12965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922244D-EA5F-4968-9301-D83E69E6ED5C}"/>
              </a:ext>
            </a:extLst>
          </p:cNvPr>
          <p:cNvSpPr>
            <a:spLocks noGrp="1"/>
          </p:cNvSpPr>
          <p:nvPr>
            <p:ph idx="1"/>
          </p:nvPr>
        </p:nvSpPr>
        <p:spPr>
          <a:xfrm>
            <a:off x="3352559" y="174241"/>
            <a:ext cx="8322606" cy="2721359"/>
          </a:xfrm>
        </p:spPr>
        <p:txBody>
          <a:bodyPr>
            <a:normAutofit/>
          </a:bodyPr>
          <a:lstStyle/>
          <a:p>
            <a:pPr marL="0" indent="0">
              <a:buNone/>
            </a:pPr>
            <a:r>
              <a:rPr lang="nl-NL" b="1" dirty="0">
                <a:solidFill>
                  <a:schemeClr val="tx2"/>
                </a:solidFill>
                <a:latin typeface="+mj-lt"/>
                <a:ea typeface="+mj-ea"/>
                <a:cs typeface="+mj-cs"/>
              </a:rPr>
              <a:t>Niveau 3: Re-design</a:t>
            </a:r>
            <a:r>
              <a:rPr lang="nl-NL" dirty="0">
                <a:solidFill>
                  <a:schemeClr val="tx2"/>
                </a:solidFill>
                <a:latin typeface="+mj-lt"/>
                <a:ea typeface="+mj-ea"/>
                <a:cs typeface="+mj-cs"/>
              </a:rPr>
              <a:t> van het agro-ecosysteem – </a:t>
            </a:r>
            <a:br>
              <a:rPr lang="nl-NL" dirty="0">
                <a:solidFill>
                  <a:schemeClr val="tx2"/>
                </a:solidFill>
                <a:latin typeface="+mj-lt"/>
                <a:ea typeface="+mj-ea"/>
                <a:cs typeface="+mj-cs"/>
              </a:rPr>
            </a:br>
            <a:r>
              <a:rPr lang="nl-NL" dirty="0">
                <a:solidFill>
                  <a:schemeClr val="tx2"/>
                </a:solidFill>
                <a:latin typeface="+mj-lt"/>
                <a:ea typeface="+mj-ea"/>
                <a:cs typeface="+mj-cs"/>
              </a:rPr>
              <a:t>een nieuwe reeks ecologische processen</a:t>
            </a:r>
            <a:r>
              <a:rPr lang="nl-NL" sz="1600" dirty="0"/>
              <a:t>. </a:t>
            </a:r>
          </a:p>
          <a:p>
            <a:pPr lvl="1"/>
            <a:r>
              <a:rPr lang="nl-NL" dirty="0">
                <a:latin typeface="Calibri Light" panose="020F0302020204030204" pitchFamily="34" charset="0"/>
                <a:cs typeface="Calibri Light" panose="020F0302020204030204" pitchFamily="34" charset="0"/>
              </a:rPr>
              <a:t>de nadruk ligt op het voorkomen van problemen</a:t>
            </a:r>
          </a:p>
          <a:p>
            <a:pPr lvl="1"/>
            <a:r>
              <a:rPr lang="nl-NL" dirty="0">
                <a:latin typeface="Calibri Light" panose="020F0302020204030204" pitchFamily="34" charset="0"/>
                <a:cs typeface="Calibri Light" panose="020F0302020204030204" pitchFamily="34" charset="0"/>
              </a:rPr>
              <a:t>herintroductie van diversiteit in de landbouwstructuur en ecologisch gebaseerde vruchtwisselingen, meervoudige teelten, </a:t>
            </a:r>
            <a:r>
              <a:rPr lang="nl-NL" dirty="0" err="1">
                <a:latin typeface="Calibri Light" panose="020F0302020204030204" pitchFamily="34" charset="0"/>
                <a:cs typeface="Calibri Light" panose="020F0302020204030204" pitchFamily="34" charset="0"/>
              </a:rPr>
              <a:t>permacultuur</a:t>
            </a:r>
            <a:r>
              <a:rPr lang="nl-NL" dirty="0">
                <a:latin typeface="Calibri Light" panose="020F0302020204030204" pitchFamily="34" charset="0"/>
                <a:cs typeface="Calibri Light" panose="020F0302020204030204" pitchFamily="34" charset="0"/>
              </a:rPr>
              <a:t>, </a:t>
            </a:r>
            <a:r>
              <a:rPr lang="nl-NL" dirty="0" err="1">
                <a:latin typeface="Calibri Light" panose="020F0302020204030204" pitchFamily="34" charset="0"/>
                <a:cs typeface="Calibri Light" panose="020F0302020204030204" pitchFamily="34" charset="0"/>
              </a:rPr>
              <a:t>agroforestry</a:t>
            </a:r>
            <a:r>
              <a:rPr lang="nl-NL" dirty="0">
                <a:latin typeface="Calibri Light" panose="020F0302020204030204" pitchFamily="34" charset="0"/>
                <a:cs typeface="Calibri Light" panose="020F0302020204030204" pitchFamily="34" charset="0"/>
              </a:rPr>
              <a:t>, en de integratie van dieren met gewassen.</a:t>
            </a:r>
          </a:p>
        </p:txBody>
      </p:sp>
      <p:pic>
        <p:nvPicPr>
          <p:cNvPr id="11" name="Afbeelding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65" y="1508206"/>
            <a:ext cx="2880000" cy="1612800"/>
          </a:xfrm>
          <a:prstGeom prst="rect">
            <a:avLst/>
          </a:prstGeom>
        </p:spPr>
      </p:pic>
      <p:pic>
        <p:nvPicPr>
          <p:cNvPr id="1028" name="Picture 4" descr="http://dezonnekouter.be/wp/wp-content/uploads/2013/03/02-940x41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65" y="0"/>
            <a:ext cx="2880000" cy="152068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ep 11"/>
          <p:cNvGrpSpPr/>
          <p:nvPr/>
        </p:nvGrpSpPr>
        <p:grpSpPr>
          <a:xfrm>
            <a:off x="-1" y="2666372"/>
            <a:ext cx="11802544" cy="4197772"/>
            <a:chOff x="-1" y="2666372"/>
            <a:chExt cx="11802544" cy="4197772"/>
          </a:xfrm>
        </p:grpSpPr>
        <p:sp>
          <p:nvSpPr>
            <p:cNvPr id="8" name="Tijdelijke aanduiding voor inhoud 2">
              <a:extLst>
                <a:ext uri="{FF2B5EF4-FFF2-40B4-BE49-F238E27FC236}">
                  <a16:creationId xmlns:a16="http://schemas.microsoft.com/office/drawing/2014/main" id="{8922244D-EA5F-4968-9301-D83E69E6ED5C}"/>
                </a:ext>
              </a:extLst>
            </p:cNvPr>
            <p:cNvSpPr txBox="1">
              <a:spLocks/>
            </p:cNvSpPr>
            <p:nvPr/>
          </p:nvSpPr>
          <p:spPr>
            <a:xfrm>
              <a:off x="3352557" y="3235307"/>
              <a:ext cx="8449986" cy="3437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tx2"/>
                  </a:solidFill>
                  <a:latin typeface="+mj-lt"/>
                  <a:ea typeface="+mj-ea"/>
                  <a:cs typeface="+mj-cs"/>
                </a:rPr>
                <a:t>Niveau 4: Re-</a:t>
              </a:r>
              <a:r>
                <a:rPr lang="nl-NL" b="1" dirty="0" err="1">
                  <a:solidFill>
                    <a:schemeClr val="tx2"/>
                  </a:solidFill>
                  <a:latin typeface="+mj-lt"/>
                  <a:ea typeface="+mj-ea"/>
                  <a:cs typeface="+mj-cs"/>
                </a:rPr>
                <a:t>connect</a:t>
              </a:r>
              <a:r>
                <a:rPr lang="nl-NL" dirty="0">
                  <a:solidFill>
                    <a:schemeClr val="tx2"/>
                  </a:solidFill>
                  <a:latin typeface="+mj-lt"/>
                  <a:ea typeface="+mj-ea"/>
                  <a:cs typeface="+mj-cs"/>
                </a:rPr>
                <a:t> – herstel van een directere connectie tussen de telers en de consumenten</a:t>
              </a:r>
              <a:r>
                <a:rPr lang="nl-NL" sz="1600" dirty="0"/>
                <a:t>.</a:t>
              </a:r>
            </a:p>
            <a:p>
              <a:pPr lvl="1"/>
              <a:r>
                <a:rPr lang="nl-NL" dirty="0">
                  <a:latin typeface="Calibri Light" panose="020F0302020204030204" pitchFamily="34" charset="0"/>
                  <a:cs typeface="Calibri Light" panose="020F0302020204030204" pitchFamily="34" charset="0"/>
                </a:rPr>
                <a:t>transformatie van de culturele en economische context </a:t>
              </a:r>
            </a:p>
            <a:p>
              <a:pPr lvl="1"/>
              <a:r>
                <a:rPr lang="nl-NL" dirty="0">
                  <a:latin typeface="Calibri Light" panose="020F0302020204030204" pitchFamily="34" charset="0"/>
                  <a:cs typeface="Calibri Light" panose="020F0302020204030204" pitchFamily="34" charset="0"/>
                </a:rPr>
                <a:t>herwaardering van lokaal geteeld en verwerkt voedsel </a:t>
              </a:r>
            </a:p>
            <a:p>
              <a:pPr lvl="1"/>
              <a:r>
                <a:rPr lang="nl-NL" dirty="0">
                  <a:latin typeface="Calibri Light" panose="020F0302020204030204" pitchFamily="34" charset="0"/>
                  <a:cs typeface="Calibri Light" panose="020F0302020204030204" pitchFamily="34" charset="0"/>
                </a:rPr>
                <a:t>consumenten ondersteunen landbouwers die door niveaus </a:t>
              </a:r>
              <a:br>
                <a:rPr lang="nl-NL" dirty="0">
                  <a:latin typeface="Calibri Light" panose="020F0302020204030204" pitchFamily="34" charset="0"/>
                  <a:cs typeface="Calibri Light" panose="020F0302020204030204" pitchFamily="34" charset="0"/>
                </a:rPr>
              </a:br>
              <a:r>
                <a:rPr lang="nl-NL" dirty="0">
                  <a:latin typeface="Calibri Light" panose="020F0302020204030204" pitchFamily="34" charset="0"/>
                  <a:cs typeface="Calibri Light" panose="020F0302020204030204" pitchFamily="34" charset="0"/>
                </a:rPr>
                <a:t>1-3 gaan</a:t>
              </a:r>
            </a:p>
            <a:p>
              <a:pPr lvl="1"/>
              <a:r>
                <a:rPr lang="nl-NL" dirty="0">
                  <a:latin typeface="Calibri Light" panose="020F0302020204030204" pitchFamily="34" charset="0"/>
                  <a:cs typeface="Calibri Light" panose="020F0302020204030204" pitchFamily="34" charset="0"/>
                </a:rPr>
                <a:t>directe voedselnetwerken, boerenmarkten, door de gemeenschap ondersteunde landbouwprogramma's, consumentencoöperaties</a:t>
              </a:r>
            </a:p>
          </p:txBody>
        </p:sp>
        <p:pic>
          <p:nvPicPr>
            <p:cNvPr id="6" name="Afbeelding 5">
              <a:extLst>
                <a:ext uri="{FF2B5EF4-FFF2-40B4-BE49-F238E27FC236}">
                  <a16:creationId xmlns:a16="http://schemas.microsoft.com/office/drawing/2014/main" id="{F5687F1D-19E0-439E-A06B-A629A6F1B929}"/>
                </a:ext>
              </a:extLst>
            </p:cNvPr>
            <p:cNvPicPr>
              <a:picLocks noChangeAspect="1"/>
            </p:cNvPicPr>
            <p:nvPr/>
          </p:nvPicPr>
          <p:blipFill>
            <a:blip r:embed="rId5"/>
            <a:stretch>
              <a:fillRect/>
            </a:stretch>
          </p:blipFill>
          <p:spPr>
            <a:xfrm>
              <a:off x="-1" y="2666372"/>
              <a:ext cx="2880000" cy="2880000"/>
            </a:xfrm>
            <a:prstGeom prst="rect">
              <a:avLst/>
            </a:prstGeom>
          </p:spPr>
        </p:pic>
        <p:pic>
          <p:nvPicPr>
            <p:cNvPr id="14" name="Afbeelding 13" descr="Kan een afbeelding zijn van 1 persoon"/>
            <p:cNvPicPr/>
            <p:nvPr/>
          </p:nvPicPr>
          <p:blipFill rotWithShape="1">
            <a:blip r:embed="rId6" cstate="screen">
              <a:extLst>
                <a:ext uri="{28A0092B-C50C-407E-A947-70E740481C1C}">
                  <a14:useLocalDpi xmlns:a14="http://schemas.microsoft.com/office/drawing/2010/main"/>
                </a:ext>
              </a:extLst>
            </a:blip>
            <a:srcRect/>
            <a:stretch/>
          </p:blipFill>
          <p:spPr bwMode="auto">
            <a:xfrm>
              <a:off x="0" y="5062331"/>
              <a:ext cx="2880000" cy="1801813"/>
            </a:xfrm>
            <a:prstGeom prst="rect">
              <a:avLst/>
            </a:prstGeom>
            <a:noFill/>
            <a:ln>
              <a:noFill/>
            </a:ln>
          </p:spPr>
        </p:pic>
      </p:grpSp>
      <p:sp>
        <p:nvSpPr>
          <p:cNvPr id="10" name="Tekstvak 9"/>
          <p:cNvSpPr txBox="1"/>
          <p:nvPr/>
        </p:nvSpPr>
        <p:spPr>
          <a:xfrm>
            <a:off x="10341521" y="6303534"/>
            <a:ext cx="1803400" cy="369332"/>
          </a:xfrm>
          <a:prstGeom prst="rect">
            <a:avLst/>
          </a:prstGeom>
          <a:noFill/>
        </p:spPr>
        <p:txBody>
          <a:bodyPr wrap="square" rtlCol="0">
            <a:spAutoFit/>
          </a:bodyPr>
          <a:lstStyle/>
          <a:p>
            <a:r>
              <a:rPr lang="en-GB" i="1" dirty="0" err="1">
                <a:hlinkClick r:id="rId7"/>
              </a:rPr>
              <a:t>Gliessman</a:t>
            </a:r>
            <a:r>
              <a:rPr lang="en-GB" i="1" dirty="0">
                <a:hlinkClick r:id="rId7"/>
              </a:rPr>
              <a:t>, 2016</a:t>
            </a:r>
            <a:endParaRPr lang="en-GB" i="1" dirty="0"/>
          </a:p>
        </p:txBody>
      </p:sp>
    </p:spTree>
    <p:extLst>
      <p:ext uri="{BB962C8B-B14F-4D97-AF65-F5344CB8AC3E}">
        <p14:creationId xmlns:p14="http://schemas.microsoft.com/office/powerpoint/2010/main" val="164788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922244D-EA5F-4968-9301-D83E69E6ED5C}"/>
              </a:ext>
            </a:extLst>
          </p:cNvPr>
          <p:cNvSpPr>
            <a:spLocks noGrp="1"/>
          </p:cNvSpPr>
          <p:nvPr>
            <p:ph idx="1"/>
          </p:nvPr>
        </p:nvSpPr>
        <p:spPr>
          <a:xfrm>
            <a:off x="3200400" y="332658"/>
            <a:ext cx="8496300" cy="3600516"/>
          </a:xfrm>
        </p:spPr>
        <p:txBody>
          <a:bodyPr>
            <a:normAutofit/>
          </a:bodyPr>
          <a:lstStyle/>
          <a:p>
            <a:pPr lvl="1"/>
            <a:endParaRPr lang="nl-NL" sz="1400" dirty="0"/>
          </a:p>
          <a:p>
            <a:pPr marL="0" indent="0">
              <a:buNone/>
            </a:pPr>
            <a:r>
              <a:rPr lang="nl-NL" b="1" dirty="0">
                <a:solidFill>
                  <a:schemeClr val="tx2"/>
                </a:solidFill>
                <a:latin typeface="+mj-lt"/>
                <a:ea typeface="+mj-ea"/>
                <a:cs typeface="+mj-cs"/>
              </a:rPr>
              <a:t>Niveau 5: nieuw wereldwijd voedselsysteem</a:t>
            </a:r>
            <a:r>
              <a:rPr lang="nl-NL" dirty="0">
                <a:solidFill>
                  <a:schemeClr val="tx2"/>
                </a:solidFill>
                <a:latin typeface="+mj-lt"/>
                <a:ea typeface="+mj-ea"/>
                <a:cs typeface="+mj-cs"/>
              </a:rPr>
              <a:t>, gebaseerd op billijkheid, participatie, democratie en rechtvaardigheid</a:t>
            </a:r>
          </a:p>
          <a:p>
            <a:pPr lvl="1"/>
            <a:r>
              <a:rPr lang="nl-NL" dirty="0">
                <a:latin typeface="Calibri Light" panose="020F0302020204030204" pitchFamily="34" charset="0"/>
                <a:cs typeface="Calibri Light" panose="020F0302020204030204" pitchFamily="34" charset="0"/>
              </a:rPr>
              <a:t>Op basis van duurzame agro-ecosystemen op </a:t>
            </a:r>
            <a:r>
              <a:rPr lang="nl-NL" dirty="0" err="1">
                <a:latin typeface="Calibri Light" panose="020F0302020204030204" pitchFamily="34" charset="0"/>
                <a:cs typeface="Calibri Light" panose="020F0302020204030204" pitchFamily="34" charset="0"/>
              </a:rPr>
              <a:t>landbouw-bedrijven</a:t>
            </a:r>
            <a:r>
              <a:rPr lang="nl-NL" dirty="0">
                <a:latin typeface="Calibri Light" panose="020F0302020204030204" pitchFamily="34" charset="0"/>
                <a:cs typeface="Calibri Light" panose="020F0302020204030204" pitchFamily="34" charset="0"/>
              </a:rPr>
              <a:t> (niveau 3)</a:t>
            </a:r>
          </a:p>
          <a:p>
            <a:pPr lvl="1"/>
            <a:r>
              <a:rPr lang="nl-NL" dirty="0">
                <a:latin typeface="Calibri Light" panose="020F0302020204030204" pitchFamily="34" charset="0"/>
                <a:cs typeface="Calibri Light" panose="020F0302020204030204" pitchFamily="34" charset="0"/>
              </a:rPr>
              <a:t>én nieuwe duurzame socio-economische relaties (niveau 4) </a:t>
            </a:r>
          </a:p>
          <a:p>
            <a:pPr lvl="1"/>
            <a:r>
              <a:rPr lang="nl-NL" dirty="0">
                <a:latin typeface="Calibri Light" panose="020F0302020204030204" pitchFamily="34" charset="0"/>
                <a:cs typeface="Calibri Light" panose="020F0302020204030204" pitchFamily="34" charset="0"/>
              </a:rPr>
              <a:t>zeer brede verschuivingen in waarden, overtuigingen en ethische systeemverandering </a:t>
            </a:r>
            <a:endParaRPr lang="nl-BE" dirty="0">
              <a:latin typeface="Calibri Light" panose="020F0302020204030204" pitchFamily="34" charset="0"/>
              <a:cs typeface="Calibri Light" panose="020F0302020204030204" pitchFamily="34" charset="0"/>
            </a:endParaRPr>
          </a:p>
        </p:txBody>
      </p:sp>
      <p:pic>
        <p:nvPicPr>
          <p:cNvPr id="7" name="Afbeelding 6">
            <a:extLst>
              <a:ext uri="{FF2B5EF4-FFF2-40B4-BE49-F238E27FC236}">
                <a16:creationId xmlns:a16="http://schemas.microsoft.com/office/drawing/2014/main" id="{0CAF9B06-CDE8-4D7B-A0D0-5967F7C60C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092"/>
            <a:ext cx="2880000" cy="1466295"/>
          </a:xfrm>
          <a:prstGeom prst="rect">
            <a:avLst/>
          </a:prstGeom>
        </p:spPr>
      </p:pic>
      <p:pic>
        <p:nvPicPr>
          <p:cNvPr id="2050" name="Picture 2" descr="© Eric St-Pierre / Fairtrade "/>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965700"/>
            <a:ext cx="2880000" cy="19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2CEA21FF-4D97-4725-B076-C1E066289C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474387"/>
            <a:ext cx="2880000" cy="1932632"/>
          </a:xfrm>
          <a:prstGeom prst="rect">
            <a:avLst/>
          </a:prstGeom>
        </p:spPr>
      </p:pic>
      <p:pic>
        <p:nvPicPr>
          <p:cNvPr id="15" name="Picture 12" descr="Fairtrade Fortnigh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54993"/>
            <a:ext cx="2880000" cy="1510707"/>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10046730" y="6337300"/>
            <a:ext cx="1803400" cy="369332"/>
          </a:xfrm>
          <a:prstGeom prst="rect">
            <a:avLst/>
          </a:prstGeom>
          <a:noFill/>
        </p:spPr>
        <p:txBody>
          <a:bodyPr wrap="square" rtlCol="0">
            <a:spAutoFit/>
          </a:bodyPr>
          <a:lstStyle/>
          <a:p>
            <a:r>
              <a:rPr lang="en-GB" i="1" dirty="0" err="1">
                <a:hlinkClick r:id="rId7"/>
              </a:rPr>
              <a:t>Gliessman</a:t>
            </a:r>
            <a:r>
              <a:rPr lang="en-GB" i="1" dirty="0">
                <a:hlinkClick r:id="rId7"/>
              </a:rPr>
              <a:t>, 2016</a:t>
            </a:r>
            <a:endParaRPr lang="en-GB" i="1" dirty="0"/>
          </a:p>
        </p:txBody>
      </p:sp>
    </p:spTree>
    <p:extLst>
      <p:ext uri="{BB962C8B-B14F-4D97-AF65-F5344CB8AC3E}">
        <p14:creationId xmlns:p14="http://schemas.microsoft.com/office/powerpoint/2010/main" val="3545820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164581" y="-610052"/>
            <a:ext cx="12481272" cy="8268843"/>
          </a:xfrm>
          <a:prstGeom prst="rect">
            <a:avLst/>
          </a:prstGeom>
        </p:spPr>
      </p:pic>
      <p:sp>
        <p:nvSpPr>
          <p:cNvPr id="2" name="Titel 1"/>
          <p:cNvSpPr>
            <a:spLocks noGrp="1"/>
          </p:cNvSpPr>
          <p:nvPr>
            <p:ph type="title"/>
          </p:nvPr>
        </p:nvSpPr>
        <p:spPr/>
        <p:txBody>
          <a:bodyPr>
            <a:noAutofit/>
          </a:bodyPr>
          <a:lstStyle/>
          <a:p>
            <a:pPr algn="ctr"/>
            <a:r>
              <a:rPr lang="nl-BE" sz="4800" b="1" dirty="0">
                <a:solidFill>
                  <a:schemeClr val="bg1"/>
                </a:solidFill>
              </a:rPr>
              <a:t>Enkele voorbeelden van toepassingen </a:t>
            </a:r>
            <a:br>
              <a:rPr lang="nl-BE" sz="4800" b="1" dirty="0">
                <a:solidFill>
                  <a:schemeClr val="bg1"/>
                </a:solidFill>
              </a:rPr>
            </a:br>
            <a:r>
              <a:rPr lang="nl-BE" sz="4800" b="1" dirty="0">
                <a:solidFill>
                  <a:schemeClr val="bg1"/>
                </a:solidFill>
              </a:rPr>
              <a:t>van de agro-ecologische principes</a:t>
            </a:r>
            <a:br>
              <a:rPr lang="nl-BE" sz="4800" b="1" dirty="0">
                <a:solidFill>
                  <a:schemeClr val="bg1"/>
                </a:solidFill>
              </a:rPr>
            </a:br>
            <a:endParaRPr lang="nl-BE" sz="4800" b="1" dirty="0"/>
          </a:p>
        </p:txBody>
      </p:sp>
    </p:spTree>
    <p:extLst>
      <p:ext uri="{BB962C8B-B14F-4D97-AF65-F5344CB8AC3E}">
        <p14:creationId xmlns:p14="http://schemas.microsoft.com/office/powerpoint/2010/main" val="3309356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8203" y="98911"/>
            <a:ext cx="11499142" cy="646257"/>
          </a:xfrm>
        </p:spPr>
        <p:txBody>
          <a:bodyPr>
            <a:noAutofit/>
          </a:bodyPr>
          <a:lstStyle/>
          <a:p>
            <a:pPr algn="ctr"/>
            <a:r>
              <a:rPr lang="nl-BE" sz="3600" b="1" dirty="0">
                <a:solidFill>
                  <a:schemeClr val="tx2"/>
                </a:solidFill>
                <a:latin typeface="Calibri Light" panose="020F0302020204030204" pitchFamily="34" charset="0"/>
                <a:cs typeface="Calibri Light" panose="020F0302020204030204" pitchFamily="34" charset="0"/>
              </a:rPr>
              <a:t>Niveau 2: Substitutie</a:t>
            </a:r>
            <a:r>
              <a:rPr lang="nl-BE" sz="3600" dirty="0">
                <a:solidFill>
                  <a:schemeClr val="tx2"/>
                </a:solidFill>
                <a:latin typeface="Calibri Light" panose="020F0302020204030204" pitchFamily="34" charset="0"/>
                <a:cs typeface="Calibri Light" panose="020F0302020204030204" pitchFamily="34" charset="0"/>
              </a:rPr>
              <a:t>     </a:t>
            </a:r>
            <a:r>
              <a:rPr lang="nl-BE" sz="3600" dirty="0">
                <a:solidFill>
                  <a:schemeClr val="tx2"/>
                </a:solidFill>
              </a:rPr>
              <a:t>vb1 Mechanische onkruidbestrijding</a:t>
            </a:r>
          </a:p>
        </p:txBody>
      </p:sp>
      <p:sp>
        <p:nvSpPr>
          <p:cNvPr id="3" name="Tijdelijke aanduiding voor inhoud 2"/>
          <p:cNvSpPr>
            <a:spLocks noGrp="1"/>
          </p:cNvSpPr>
          <p:nvPr>
            <p:ph idx="1"/>
          </p:nvPr>
        </p:nvSpPr>
        <p:spPr>
          <a:xfrm>
            <a:off x="7486654" y="1328792"/>
            <a:ext cx="4476746" cy="2150631"/>
          </a:xfrm>
        </p:spPr>
        <p:txBody>
          <a:bodyPr/>
          <a:lstStyle/>
          <a:p>
            <a:pPr marL="0" indent="0">
              <a:buNone/>
            </a:pPr>
            <a:r>
              <a:rPr lang="nl-BE" dirty="0">
                <a:sym typeface="Wingdings" panose="05000000000000000000" pitchFamily="2" charset="2"/>
              </a:rPr>
              <a:t>Gebruik herbiciden </a:t>
            </a:r>
          </a:p>
          <a:p>
            <a:pPr marL="900113" indent="-900113">
              <a:spcBef>
                <a:spcPts val="1800"/>
              </a:spcBef>
              <a:buNone/>
              <a:tabLst>
                <a:tab pos="900113" algn="l"/>
              </a:tabLst>
            </a:pPr>
            <a:r>
              <a:rPr lang="nl-BE" dirty="0">
                <a:sym typeface="Wingdings" panose="05000000000000000000" pitchFamily="2" charset="2"/>
              </a:rPr>
              <a:t>~ </a:t>
            </a:r>
            <a:r>
              <a:rPr lang="nl-BE" dirty="0">
                <a:solidFill>
                  <a:schemeClr val="accent6"/>
                </a:solidFill>
              </a:rPr>
              <a:t>❷	</a:t>
            </a:r>
            <a:r>
              <a:rPr lang="nl-BE" dirty="0">
                <a:solidFill>
                  <a:srgbClr val="131313"/>
                </a:solidFill>
              </a:rPr>
              <a:t>Verminder gebruik van externe (chemische) </a:t>
            </a:r>
            <a:r>
              <a:rPr lang="nl-BE" dirty="0" err="1">
                <a:solidFill>
                  <a:srgbClr val="131313"/>
                </a:solidFill>
              </a:rPr>
              <a:t>inputs</a:t>
            </a:r>
            <a:endParaRPr lang="nl-BE" dirty="0">
              <a:solidFill>
                <a:srgbClr val="131313"/>
              </a:solidFill>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661" y="1470251"/>
            <a:ext cx="5400000" cy="4314957"/>
          </a:xfrm>
          <a:prstGeom prst="rect">
            <a:avLst/>
          </a:prstGeom>
        </p:spPr>
      </p:pic>
      <p:sp>
        <p:nvSpPr>
          <p:cNvPr id="5" name="Pijl-omlaag 4"/>
          <p:cNvSpPr/>
          <p:nvPr/>
        </p:nvSpPr>
        <p:spPr>
          <a:xfrm>
            <a:off x="10506080" y="1309830"/>
            <a:ext cx="374072" cy="515793"/>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026" name="Picture 2" descr="Loonwerkers kunnen inzake mechanische onkruidbestrijding heel wat voor  landbouwers beteken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6875" y="3796833"/>
            <a:ext cx="5445125" cy="3061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euws : Mechanische onkruidbestrijding in maïs gedemonstreer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1" y="985118"/>
            <a:ext cx="2657474" cy="376082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155057"/>
            <a:ext cx="3472405" cy="2702943"/>
          </a:xfrm>
          <a:prstGeom prst="rect">
            <a:avLst/>
          </a:prstGeom>
        </p:spPr>
      </p:pic>
    </p:spTree>
    <p:extLst>
      <p:ext uri="{BB962C8B-B14F-4D97-AF65-F5344CB8AC3E}">
        <p14:creationId xmlns:p14="http://schemas.microsoft.com/office/powerpoint/2010/main" val="3903902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16997"/>
            <a:ext cx="10515600" cy="1325563"/>
          </a:xfrm>
        </p:spPr>
        <p:txBody>
          <a:bodyPr/>
          <a:lstStyle/>
          <a:p>
            <a:pPr algn="ctr"/>
            <a:r>
              <a:rPr lang="nl-BE" b="1" dirty="0">
                <a:solidFill>
                  <a:schemeClr val="tx2"/>
                </a:solidFill>
              </a:rPr>
              <a:t>Uitdagingen landbouw- en voedselsystemen: </a:t>
            </a:r>
            <a:br>
              <a:rPr lang="nl-BE" b="1" dirty="0">
                <a:solidFill>
                  <a:schemeClr val="tx2"/>
                </a:solidFill>
              </a:rPr>
            </a:br>
            <a:r>
              <a:rPr lang="nl-BE" b="1" dirty="0">
                <a:solidFill>
                  <a:schemeClr val="tx2"/>
                </a:solidFill>
              </a:rPr>
              <a:t>milieu</a:t>
            </a:r>
          </a:p>
        </p:txBody>
      </p:sp>
      <p:sp>
        <p:nvSpPr>
          <p:cNvPr id="3" name="Tijdelijke aanduiding voor inhoud 2"/>
          <p:cNvSpPr>
            <a:spLocks noGrp="1"/>
          </p:cNvSpPr>
          <p:nvPr>
            <p:ph idx="1"/>
          </p:nvPr>
        </p:nvSpPr>
        <p:spPr>
          <a:xfrm>
            <a:off x="7507705" y="1992979"/>
            <a:ext cx="4192207" cy="3914526"/>
          </a:xfrm>
          <a:ln w="38100">
            <a:noFill/>
          </a:ln>
        </p:spPr>
        <p:txBody>
          <a:bodyPr>
            <a:noAutofit/>
          </a:bodyPr>
          <a:lstStyle/>
          <a:p>
            <a:r>
              <a:rPr lang="nl-BE" dirty="0"/>
              <a:t>Afname bodem-,  water- en luchtkwaliteit</a:t>
            </a:r>
          </a:p>
          <a:p>
            <a:pPr>
              <a:spcBef>
                <a:spcPts val="2400"/>
              </a:spcBef>
            </a:pPr>
            <a:r>
              <a:rPr lang="nl-BE" dirty="0"/>
              <a:t>Droogte/wateroverlast</a:t>
            </a:r>
          </a:p>
          <a:p>
            <a:pPr>
              <a:spcBef>
                <a:spcPts val="2400"/>
              </a:spcBef>
            </a:pPr>
            <a:r>
              <a:rPr lang="nl-BE" dirty="0"/>
              <a:t>Daling biodiversiteit</a:t>
            </a:r>
          </a:p>
          <a:p>
            <a:pPr>
              <a:spcBef>
                <a:spcPts val="2400"/>
              </a:spcBef>
            </a:pPr>
            <a:r>
              <a:rPr lang="nl-BE" dirty="0"/>
              <a:t>Broeikasgasemissies</a:t>
            </a:r>
          </a:p>
          <a:p>
            <a:pPr>
              <a:spcBef>
                <a:spcPts val="2400"/>
              </a:spcBef>
            </a:pPr>
            <a:r>
              <a:rPr lang="nl-BE" dirty="0"/>
              <a:t>Ontbossing</a:t>
            </a:r>
          </a:p>
        </p:txBody>
      </p:sp>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5968" y="3950346"/>
            <a:ext cx="4319999" cy="2880000"/>
          </a:xfrm>
          <a:prstGeom prst="rect">
            <a:avLst/>
          </a:prstGeom>
        </p:spPr>
      </p:pic>
      <p:pic>
        <p:nvPicPr>
          <p:cNvPr id="4" name="Afbeelding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992979"/>
            <a:ext cx="4343401" cy="2880000"/>
          </a:xfrm>
          <a:prstGeom prst="rect">
            <a:avLst/>
          </a:prstGeom>
        </p:spPr>
      </p:pic>
    </p:spTree>
    <p:extLst>
      <p:ext uri="{BB962C8B-B14F-4D97-AF65-F5344CB8AC3E}">
        <p14:creationId xmlns:p14="http://schemas.microsoft.com/office/powerpoint/2010/main" val="723125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200" y="9337"/>
            <a:ext cx="11988800" cy="826001"/>
          </a:xfrm>
        </p:spPr>
        <p:txBody>
          <a:bodyPr vert="horz" lIns="91440" tIns="45720" rIns="91440" bIns="45720" rtlCol="0" anchor="ctr">
            <a:noAutofit/>
          </a:bodyPr>
          <a:lstStyle/>
          <a:p>
            <a:pPr marL="1081088" indent="-1081088">
              <a:tabLst>
                <a:tab pos="1081088" algn="l"/>
              </a:tabLst>
            </a:pPr>
            <a:r>
              <a:rPr lang="nl-NL" sz="3600" dirty="0">
                <a:solidFill>
                  <a:schemeClr val="tx2"/>
                </a:solidFill>
              </a:rPr>
              <a:t> </a:t>
            </a:r>
            <a:r>
              <a:rPr lang="nl-BE" sz="3600" b="1" dirty="0">
                <a:solidFill>
                  <a:schemeClr val="tx2"/>
                </a:solidFill>
                <a:latin typeface="Calibri Light" panose="020F0302020204030204" pitchFamily="34" charset="0"/>
                <a:cs typeface="Calibri Light" panose="020F0302020204030204" pitchFamily="34" charset="0"/>
              </a:rPr>
              <a:t>Niveau 3: Re-design</a:t>
            </a:r>
            <a:r>
              <a:rPr lang="nl-BE" sz="3600" dirty="0">
                <a:solidFill>
                  <a:schemeClr val="tx2"/>
                </a:solidFill>
                <a:latin typeface="Calibri Light" panose="020F0302020204030204" pitchFamily="34" charset="0"/>
                <a:cs typeface="Calibri Light" panose="020F0302020204030204" pitchFamily="34" charset="0"/>
              </a:rPr>
              <a:t>		</a:t>
            </a:r>
            <a:r>
              <a:rPr lang="nl-NL" sz="3600" dirty="0" err="1">
                <a:solidFill>
                  <a:schemeClr val="tx2"/>
                </a:solidFill>
              </a:rPr>
              <a:t>vb</a:t>
            </a:r>
            <a:r>
              <a:rPr lang="nl-NL" sz="3600" dirty="0">
                <a:solidFill>
                  <a:schemeClr val="tx2"/>
                </a:solidFill>
              </a:rPr>
              <a:t> 2  Bloemenranden voor FAB</a:t>
            </a:r>
            <a:endParaRPr lang="en-GB" sz="3600" dirty="0">
              <a:solidFill>
                <a:schemeClr val="tx2"/>
              </a:solidFill>
            </a:endParaRPr>
          </a:p>
        </p:txBody>
      </p:sp>
      <p:pic>
        <p:nvPicPr>
          <p:cNvPr id="6" name="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6" y="835338"/>
            <a:ext cx="10754225" cy="6046285"/>
          </a:xfrm>
          <a:prstGeom prst="rect">
            <a:avLst/>
          </a:prstGeom>
        </p:spPr>
      </p:pic>
      <p:pic>
        <p:nvPicPr>
          <p:cNvPr id="7" name="Afbeelding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1979" y="4331368"/>
            <a:ext cx="4580021" cy="2559592"/>
          </a:xfrm>
          <a:prstGeom prst="rect">
            <a:avLst/>
          </a:prstGeom>
        </p:spPr>
      </p:pic>
      <p:sp>
        <p:nvSpPr>
          <p:cNvPr id="9" name="Tekstvak 8"/>
          <p:cNvSpPr txBox="1"/>
          <p:nvPr/>
        </p:nvSpPr>
        <p:spPr>
          <a:xfrm>
            <a:off x="720892" y="6211669"/>
            <a:ext cx="6172201" cy="646331"/>
          </a:xfrm>
          <a:prstGeom prst="rect">
            <a:avLst/>
          </a:prstGeom>
          <a:noFill/>
        </p:spPr>
        <p:txBody>
          <a:bodyPr wrap="square" rtlCol="0">
            <a:spAutoFit/>
          </a:bodyPr>
          <a:lstStyle/>
          <a:p>
            <a:r>
              <a:rPr lang="en-GB" dirty="0">
                <a:solidFill>
                  <a:schemeClr val="bg1">
                    <a:lumMod val="95000"/>
                  </a:schemeClr>
                </a:solidFill>
              </a:rPr>
              <a:t>Felix Wäckers, 11/6/2021:</a:t>
            </a:r>
            <a:br>
              <a:rPr lang="en-GB" dirty="0">
                <a:solidFill>
                  <a:schemeClr val="bg1">
                    <a:lumMod val="95000"/>
                  </a:schemeClr>
                </a:solidFill>
              </a:rPr>
            </a:br>
            <a:r>
              <a:rPr lang="en-GB" dirty="0">
                <a:solidFill>
                  <a:schemeClr val="bg1">
                    <a:lumMod val="95000"/>
                  </a:schemeClr>
                </a:solidFill>
              </a:rPr>
              <a:t>https://www.youtube.com/watch?v=oYhGHztPBZ8: min 17-26</a:t>
            </a:r>
          </a:p>
        </p:txBody>
      </p:sp>
      <p:sp>
        <p:nvSpPr>
          <p:cNvPr id="3" name="Tekstvak 2"/>
          <p:cNvSpPr txBox="1"/>
          <p:nvPr/>
        </p:nvSpPr>
        <p:spPr>
          <a:xfrm>
            <a:off x="2790992" y="3883467"/>
            <a:ext cx="677334" cy="646331"/>
          </a:xfrm>
          <a:prstGeom prst="rect">
            <a:avLst/>
          </a:prstGeom>
          <a:noFill/>
        </p:spPr>
        <p:txBody>
          <a:bodyPr wrap="square" rtlCol="0">
            <a:spAutoFit/>
          </a:bodyPr>
          <a:lstStyle/>
          <a:p>
            <a:r>
              <a:rPr lang="en-GB" sz="3600" dirty="0">
                <a:solidFill>
                  <a:schemeClr val="accent6"/>
                </a:solidFill>
              </a:rPr>
              <a:t>❺</a:t>
            </a:r>
          </a:p>
        </p:txBody>
      </p:sp>
      <p:sp>
        <p:nvSpPr>
          <p:cNvPr id="4" name="Tekstvak 3"/>
          <p:cNvSpPr txBox="1"/>
          <p:nvPr/>
        </p:nvSpPr>
        <p:spPr>
          <a:xfrm>
            <a:off x="7928365" y="2566645"/>
            <a:ext cx="745066" cy="646331"/>
          </a:xfrm>
          <a:prstGeom prst="rect">
            <a:avLst/>
          </a:prstGeom>
          <a:noFill/>
        </p:spPr>
        <p:txBody>
          <a:bodyPr wrap="square" rtlCol="0">
            <a:spAutoFit/>
          </a:bodyPr>
          <a:lstStyle>
            <a:defPPr>
              <a:defRPr lang="nl-BE"/>
            </a:defPPr>
            <a:lvl1pPr>
              <a:defRPr sz="3600">
                <a:solidFill>
                  <a:schemeClr val="accent6"/>
                </a:solidFill>
              </a:defRPr>
            </a:lvl1pPr>
          </a:lstStyle>
          <a:p>
            <a:r>
              <a:rPr lang="en-GB" dirty="0"/>
              <a:t>❻</a:t>
            </a:r>
          </a:p>
        </p:txBody>
      </p:sp>
    </p:spTree>
    <p:extLst>
      <p:ext uri="{BB962C8B-B14F-4D97-AF65-F5344CB8AC3E}">
        <p14:creationId xmlns:p14="http://schemas.microsoft.com/office/powerpoint/2010/main" val="225972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kstvak 6"/>
          <p:cNvSpPr txBox="1"/>
          <p:nvPr/>
        </p:nvSpPr>
        <p:spPr>
          <a:xfrm>
            <a:off x="6497783" y="1980107"/>
            <a:ext cx="5694218" cy="4832092"/>
          </a:xfrm>
          <a:prstGeom prst="rect">
            <a:avLst/>
          </a:prstGeom>
          <a:noFill/>
        </p:spPr>
        <p:txBody>
          <a:bodyPr wrap="square" rtlCol="0">
            <a:spAutoFit/>
          </a:bodyPr>
          <a:lstStyle/>
          <a:p>
            <a:r>
              <a:rPr lang="nl-BE" sz="2800" dirty="0"/>
              <a:t>Ploegen doodt 40 à 60% van het bodemleven = </a:t>
            </a:r>
            <a:r>
              <a:rPr lang="nl-BE" sz="2800" b="1" dirty="0"/>
              <a:t>systeemfout</a:t>
            </a:r>
          </a:p>
          <a:p>
            <a:pPr marL="355600" indent="-355600"/>
            <a:r>
              <a:rPr lang="nl-BE" sz="2800" dirty="0">
                <a:sym typeface="Wingdings" panose="05000000000000000000" pitchFamily="2" charset="2"/>
              </a:rPr>
              <a:t></a:t>
            </a:r>
            <a:r>
              <a:rPr lang="nl-BE" sz="2800" dirty="0"/>
              <a:t> externe </a:t>
            </a:r>
            <a:r>
              <a:rPr lang="nl-BE" sz="2800" dirty="0" err="1"/>
              <a:t>inputs</a:t>
            </a:r>
            <a:r>
              <a:rPr lang="nl-BE" sz="2800" dirty="0"/>
              <a:t> noodzakelijk (mineralen, </a:t>
            </a:r>
            <a:r>
              <a:rPr lang="nl-BE" sz="2800" dirty="0" err="1"/>
              <a:t>gewasbeschermings-middelen</a:t>
            </a:r>
            <a:r>
              <a:rPr lang="nl-BE" sz="2800" dirty="0"/>
              <a:t>)</a:t>
            </a:r>
          </a:p>
          <a:p>
            <a:endParaRPr lang="nl-BE" sz="2800" dirty="0"/>
          </a:p>
          <a:p>
            <a:r>
              <a:rPr lang="nl-BE" sz="2800" dirty="0"/>
              <a:t>Niet-kerende bewerking </a:t>
            </a:r>
          </a:p>
          <a:p>
            <a:pPr marL="457200" indent="-457200">
              <a:buFont typeface="Wingdings" panose="05000000000000000000" pitchFamily="2" charset="2"/>
              <a:buChar char="ð"/>
            </a:pPr>
            <a:r>
              <a:rPr lang="nl-BE" sz="2800" dirty="0"/>
              <a:t>gezonder bodem(leven)  </a:t>
            </a:r>
            <a:r>
              <a:rPr lang="nl-BE" sz="2800" dirty="0">
                <a:solidFill>
                  <a:schemeClr val="accent6"/>
                </a:solidFill>
              </a:rPr>
              <a:t>❸</a:t>
            </a:r>
          </a:p>
          <a:p>
            <a:pPr marL="457200" indent="-457200">
              <a:buFont typeface="Wingdings" panose="05000000000000000000" pitchFamily="2" charset="2"/>
              <a:buChar char="ð"/>
            </a:pPr>
            <a:r>
              <a:rPr lang="nl-BE" sz="2800" dirty="0"/>
              <a:t>ecosysteemdiensten bodemleven</a:t>
            </a:r>
          </a:p>
          <a:p>
            <a:pPr marL="457200" indent="-457200">
              <a:buFont typeface="Wingdings" panose="05000000000000000000" pitchFamily="2" charset="2"/>
              <a:buChar char="ð"/>
            </a:pPr>
            <a:r>
              <a:rPr lang="nl-BE" sz="2800" dirty="0"/>
              <a:t>weerbaarder gewas</a:t>
            </a:r>
            <a:endParaRPr lang="nl-BE" sz="2800" dirty="0">
              <a:solidFill>
                <a:schemeClr val="accent6"/>
              </a:solidFill>
            </a:endParaRPr>
          </a:p>
          <a:p>
            <a:pPr marL="457200" indent="-457200">
              <a:buFont typeface="Wingdings" panose="05000000000000000000" pitchFamily="2" charset="2"/>
              <a:buChar char="ð"/>
            </a:pPr>
            <a:r>
              <a:rPr lang="nl-BE" sz="2800" dirty="0"/>
              <a:t>externe </a:t>
            </a:r>
            <a:r>
              <a:rPr lang="nl-BE" sz="2800" dirty="0" err="1"/>
              <a:t>inputs</a:t>
            </a:r>
            <a:r>
              <a:rPr lang="nl-BE" sz="2800" dirty="0"/>
              <a:t> vermijden  </a:t>
            </a:r>
            <a:r>
              <a:rPr lang="nl-BE" sz="2800" dirty="0">
                <a:solidFill>
                  <a:schemeClr val="accent6"/>
                </a:solidFill>
              </a:rPr>
              <a:t>❷</a:t>
            </a:r>
          </a:p>
        </p:txBody>
      </p:sp>
      <p:pic>
        <p:nvPicPr>
          <p:cNvPr id="8"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924658"/>
            <a:ext cx="5888183" cy="4933342"/>
          </a:xfrm>
          <a:prstGeom prst="rect">
            <a:avLst/>
          </a:prstGeom>
        </p:spPr>
      </p:pic>
      <p:sp>
        <p:nvSpPr>
          <p:cNvPr id="6" name="Titel 1"/>
          <p:cNvSpPr>
            <a:spLocks noGrp="1"/>
          </p:cNvSpPr>
          <p:nvPr>
            <p:ph type="title"/>
          </p:nvPr>
        </p:nvSpPr>
        <p:spPr>
          <a:xfrm>
            <a:off x="0" y="9337"/>
            <a:ext cx="12192000" cy="1650130"/>
          </a:xfrm>
        </p:spPr>
        <p:txBody>
          <a:bodyPr vert="horz" lIns="91440" tIns="45720" rIns="91440" bIns="45720" rtlCol="0" anchor="ctr">
            <a:noAutofit/>
          </a:bodyPr>
          <a:lstStyle/>
          <a:p>
            <a:pPr marL="1081088" indent="-1081088">
              <a:tabLst>
                <a:tab pos="1081088" algn="l"/>
              </a:tabLst>
            </a:pPr>
            <a:r>
              <a:rPr lang="nl-BE" sz="3600" dirty="0">
                <a:solidFill>
                  <a:schemeClr val="tx2"/>
                </a:solidFill>
              </a:rPr>
              <a:t> </a:t>
            </a:r>
            <a:r>
              <a:rPr lang="nl-BE" sz="3600" dirty="0" err="1">
                <a:solidFill>
                  <a:schemeClr val="tx2"/>
                </a:solidFill>
              </a:rPr>
              <a:t>vb</a:t>
            </a:r>
            <a:r>
              <a:rPr lang="nl-BE" sz="3600" dirty="0">
                <a:solidFill>
                  <a:schemeClr val="tx2"/>
                </a:solidFill>
              </a:rPr>
              <a:t> 3 	Niet-kerende bodembewerking voor een gezond bodemleven (ondergrondse FAB)</a:t>
            </a:r>
          </a:p>
        </p:txBody>
      </p:sp>
    </p:spTree>
    <p:extLst>
      <p:ext uri="{BB962C8B-B14F-4D97-AF65-F5344CB8AC3E}">
        <p14:creationId xmlns:p14="http://schemas.microsoft.com/office/powerpoint/2010/main" val="1184566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p:cNvPicPr>
            <a:picLocks noChangeAspect="1"/>
          </p:cNvPicPr>
          <p:nvPr/>
        </p:nvPicPr>
        <p:blipFill rotWithShape="1">
          <a:blip r:embed="rId3" cstate="screen">
            <a:extLst>
              <a:ext uri="{28A0092B-C50C-407E-A947-70E740481C1C}">
                <a14:useLocalDpi xmlns:a14="http://schemas.microsoft.com/office/drawing/2010/main"/>
              </a:ext>
            </a:extLst>
          </a:blip>
          <a:srcRect l="13406" t="7445" r="13001" b="20001"/>
          <a:stretch/>
        </p:blipFill>
        <p:spPr>
          <a:xfrm>
            <a:off x="3776434" y="1510959"/>
            <a:ext cx="2190936" cy="2160000"/>
          </a:xfrm>
          <a:prstGeom prst="rect">
            <a:avLst/>
          </a:prstGeom>
        </p:spPr>
      </p:pic>
      <p:grpSp>
        <p:nvGrpSpPr>
          <p:cNvPr id="112" name="Groep 111"/>
          <p:cNvGrpSpPr/>
          <p:nvPr/>
        </p:nvGrpSpPr>
        <p:grpSpPr>
          <a:xfrm>
            <a:off x="8131871" y="3563665"/>
            <a:ext cx="2624508" cy="1264587"/>
            <a:chOff x="7896465" y="3811086"/>
            <a:chExt cx="2624508" cy="1264587"/>
          </a:xfrm>
        </p:grpSpPr>
        <p:pic>
          <p:nvPicPr>
            <p:cNvPr id="24" name="Afbeelding 2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6465" y="4247673"/>
              <a:ext cx="1359070" cy="828000"/>
            </a:xfrm>
            <a:prstGeom prst="rect">
              <a:avLst/>
            </a:prstGeom>
          </p:spPr>
        </p:pic>
        <p:pic>
          <p:nvPicPr>
            <p:cNvPr id="25" name="Afbeelding 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61903" y="3811086"/>
              <a:ext cx="1359070" cy="828000"/>
            </a:xfrm>
            <a:prstGeom prst="rect">
              <a:avLst/>
            </a:prstGeom>
          </p:spPr>
        </p:pic>
      </p:grpSp>
      <p:cxnSp>
        <p:nvCxnSpPr>
          <p:cNvPr id="42" name="Rechte verbindingslijn met pijl 41"/>
          <p:cNvCxnSpPr/>
          <p:nvPr/>
        </p:nvCxnSpPr>
        <p:spPr>
          <a:xfrm>
            <a:off x="-2078182" y="1713521"/>
            <a:ext cx="475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7" name="Groep 56"/>
          <p:cNvGrpSpPr>
            <a:grpSpLocks noChangeAspect="1"/>
          </p:cNvGrpSpPr>
          <p:nvPr/>
        </p:nvGrpSpPr>
        <p:grpSpPr>
          <a:xfrm>
            <a:off x="230159" y="157144"/>
            <a:ext cx="2916000" cy="1389289"/>
            <a:chOff x="4839028" y="24433"/>
            <a:chExt cx="2882723" cy="1260000"/>
          </a:xfrm>
        </p:grpSpPr>
        <p:pic>
          <p:nvPicPr>
            <p:cNvPr id="58" name="Afbeelding 57"/>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tretch>
              <a:fillRect/>
            </a:stretch>
          </p:blipFill>
          <p:spPr>
            <a:xfrm flipH="1">
              <a:off x="4839028" y="24433"/>
              <a:ext cx="2882723" cy="1260000"/>
            </a:xfrm>
            <a:prstGeom prst="rect">
              <a:avLst/>
            </a:prstGeom>
          </p:spPr>
        </p:pic>
        <p:grpSp>
          <p:nvGrpSpPr>
            <p:cNvPr id="66" name="Groep 65"/>
            <p:cNvGrpSpPr/>
            <p:nvPr/>
          </p:nvGrpSpPr>
          <p:grpSpPr>
            <a:xfrm>
              <a:off x="4892212" y="493867"/>
              <a:ext cx="948508" cy="665018"/>
              <a:chOff x="4821382" y="-28321"/>
              <a:chExt cx="2220686" cy="1263355"/>
            </a:xfrm>
          </p:grpSpPr>
          <p:cxnSp>
            <p:nvCxnSpPr>
              <p:cNvPr id="67" name="Rechte verbindingslijn 66"/>
              <p:cNvCxnSpPr/>
              <p:nvPr/>
            </p:nvCxnSpPr>
            <p:spPr>
              <a:xfrm>
                <a:off x="4821382" y="0"/>
                <a:ext cx="2220686" cy="123503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8" name="Rechte verbindingslijn 67"/>
              <p:cNvCxnSpPr/>
              <p:nvPr/>
            </p:nvCxnSpPr>
            <p:spPr>
              <a:xfrm flipH="1">
                <a:off x="4821382" y="-28321"/>
                <a:ext cx="2220686" cy="123503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grpSp>
        <p:nvGrpSpPr>
          <p:cNvPr id="110" name="Groep 109"/>
          <p:cNvGrpSpPr/>
          <p:nvPr/>
        </p:nvGrpSpPr>
        <p:grpSpPr>
          <a:xfrm>
            <a:off x="8176687" y="405923"/>
            <a:ext cx="3707517" cy="1620000"/>
            <a:chOff x="8034187" y="643426"/>
            <a:chExt cx="3707517" cy="1620000"/>
          </a:xfrm>
        </p:grpSpPr>
        <p:pic>
          <p:nvPicPr>
            <p:cNvPr id="47" name="Afbeelding 46"/>
            <p:cNvPicPr>
              <a:picLocks noChangeAspect="1"/>
            </p:cNvPicPr>
            <p:nvPr/>
          </p:nvPicPr>
          <p:blipFill rotWithShape="1">
            <a:blip r:embed="rId7" cstate="screen">
              <a:extLst>
                <a:ext uri="{28A0092B-C50C-407E-A947-70E740481C1C}">
                  <a14:useLocalDpi xmlns:a14="http://schemas.microsoft.com/office/drawing/2010/main"/>
                </a:ext>
              </a:extLst>
            </a:blip>
            <a:srcRect l="12713" r="13175" b="22251"/>
            <a:stretch/>
          </p:blipFill>
          <p:spPr>
            <a:xfrm>
              <a:off x="10158295" y="992573"/>
              <a:ext cx="1583409" cy="1260000"/>
            </a:xfrm>
            <a:prstGeom prst="rect">
              <a:avLst/>
            </a:prstGeom>
          </p:spPr>
        </p:pic>
        <p:pic>
          <p:nvPicPr>
            <p:cNvPr id="9" name="Afbeelding 8"/>
            <p:cNvPicPr>
              <a:picLocks noChangeAspect="1"/>
            </p:cNvPicPr>
            <p:nvPr/>
          </p:nvPicPr>
          <p:blipFill rotWithShape="1">
            <a:blip r:embed="rId8" cstate="screen">
              <a:extLst>
                <a:ext uri="{28A0092B-C50C-407E-A947-70E740481C1C}">
                  <a14:useLocalDpi xmlns:a14="http://schemas.microsoft.com/office/drawing/2010/main"/>
                </a:ext>
              </a:extLst>
            </a:blip>
            <a:srcRect l="10289" t="3636" r="10404" b="16364"/>
            <a:stretch/>
          </p:blipFill>
          <p:spPr>
            <a:xfrm>
              <a:off x="8034187" y="643426"/>
              <a:ext cx="1605973" cy="1620000"/>
            </a:xfrm>
            <a:prstGeom prst="rect">
              <a:avLst/>
            </a:prstGeom>
          </p:spPr>
        </p:pic>
        <p:cxnSp>
          <p:nvCxnSpPr>
            <p:cNvPr id="106" name="Rechte verbindingslijn met pijl 105"/>
            <p:cNvCxnSpPr/>
            <p:nvPr/>
          </p:nvCxnSpPr>
          <p:spPr>
            <a:xfrm flipV="1">
              <a:off x="9607438" y="1795727"/>
              <a:ext cx="550857" cy="18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8" name="Tekstvak 117"/>
          <p:cNvSpPr txBox="1"/>
          <p:nvPr/>
        </p:nvSpPr>
        <p:spPr>
          <a:xfrm>
            <a:off x="2290448" y="5850735"/>
            <a:ext cx="8465931" cy="830997"/>
          </a:xfrm>
          <a:prstGeom prst="rect">
            <a:avLst/>
          </a:prstGeom>
          <a:noFill/>
        </p:spPr>
        <p:txBody>
          <a:bodyPr wrap="square" rtlCol="0">
            <a:spAutoFit/>
          </a:bodyPr>
          <a:lstStyle>
            <a:defPPr>
              <a:defRPr lang="nl-BE"/>
            </a:defPPr>
            <a:lvl1pPr marL="342900" indent="-342900">
              <a:buFont typeface="Arial" panose="020B0604020202020204" pitchFamily="34" charset="0"/>
              <a:buChar char="•"/>
              <a:defRPr sz="2400">
                <a:solidFill>
                  <a:schemeClr val="accent6"/>
                </a:solidFill>
              </a:defRPr>
            </a:lvl1pPr>
          </a:lstStyle>
          <a:p>
            <a:pPr marL="0" indent="0">
              <a:buNone/>
            </a:pPr>
            <a:r>
              <a:rPr lang="nl-BE" i="1" dirty="0"/>
              <a:t>“Durven starten met nieuwe praktijken en loslaten van technieken (bv. ploeg) die je soms gemakshalve gebruikt”</a:t>
            </a:r>
            <a:endParaRPr lang="en-GB" i="1" dirty="0"/>
          </a:p>
        </p:txBody>
      </p:sp>
      <p:cxnSp>
        <p:nvCxnSpPr>
          <p:cNvPr id="119" name="Rechte verbindingslijn met pijl 118"/>
          <p:cNvCxnSpPr/>
          <p:nvPr/>
        </p:nvCxnSpPr>
        <p:spPr>
          <a:xfrm>
            <a:off x="3308375" y="1353176"/>
            <a:ext cx="566678" cy="672747"/>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4" name="Groep 123"/>
          <p:cNvGrpSpPr/>
          <p:nvPr/>
        </p:nvGrpSpPr>
        <p:grpSpPr>
          <a:xfrm rot="2886208">
            <a:off x="3204845" y="1331166"/>
            <a:ext cx="728982" cy="588165"/>
            <a:chOff x="3158697" y="969813"/>
            <a:chExt cx="959457" cy="733256"/>
          </a:xfrm>
        </p:grpSpPr>
        <p:cxnSp>
          <p:nvCxnSpPr>
            <p:cNvPr id="122" name="Rechte verbindingslijn 121"/>
            <p:cNvCxnSpPr/>
            <p:nvPr/>
          </p:nvCxnSpPr>
          <p:spPr>
            <a:xfrm>
              <a:off x="3158697" y="986251"/>
              <a:ext cx="959457" cy="71681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3" name="Rechte verbindingslijn 122"/>
            <p:cNvCxnSpPr/>
            <p:nvPr/>
          </p:nvCxnSpPr>
          <p:spPr>
            <a:xfrm flipH="1">
              <a:off x="3158697" y="969813"/>
              <a:ext cx="959457" cy="71681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127" name="Groep 126"/>
          <p:cNvGrpSpPr/>
          <p:nvPr/>
        </p:nvGrpSpPr>
        <p:grpSpPr>
          <a:xfrm>
            <a:off x="2961445" y="3420942"/>
            <a:ext cx="2251899" cy="1717797"/>
            <a:chOff x="2640397" y="2841826"/>
            <a:chExt cx="2251899" cy="1717797"/>
          </a:xfrm>
        </p:grpSpPr>
        <p:grpSp>
          <p:nvGrpSpPr>
            <p:cNvPr id="2" name="Groep 1"/>
            <p:cNvGrpSpPr/>
            <p:nvPr/>
          </p:nvGrpSpPr>
          <p:grpSpPr>
            <a:xfrm>
              <a:off x="2640397" y="3623623"/>
              <a:ext cx="2251899" cy="936000"/>
              <a:chOff x="2212852" y="3300877"/>
              <a:chExt cx="2251899" cy="936000"/>
            </a:xfrm>
          </p:grpSpPr>
          <p:pic>
            <p:nvPicPr>
              <p:cNvPr id="62" name="Afbeelding 61"/>
              <p:cNvPicPr>
                <a:picLocks noChangeAspect="1"/>
              </p:cNvPicPr>
              <p:nvPr/>
            </p:nvPicPr>
            <p:blipFill rotWithShape="1">
              <a:blip r:embed="rId9" cstate="screen">
                <a:extLst>
                  <a:ext uri="{28A0092B-C50C-407E-A947-70E740481C1C}">
                    <a14:useLocalDpi xmlns:a14="http://schemas.microsoft.com/office/drawing/2010/main"/>
                  </a:ext>
                </a:extLst>
              </a:blip>
              <a:srcRect l="5614" t="15758" r="6075" b="29870"/>
              <a:stretch/>
            </p:blipFill>
            <p:spPr>
              <a:xfrm>
                <a:off x="2212852" y="3300877"/>
                <a:ext cx="1520256" cy="936000"/>
              </a:xfrm>
              <a:prstGeom prst="rect">
                <a:avLst/>
              </a:prstGeom>
            </p:spPr>
          </p:pic>
          <p:sp>
            <p:nvSpPr>
              <p:cNvPr id="64" name="Pijl-omlaag 63"/>
              <p:cNvSpPr/>
              <p:nvPr/>
            </p:nvSpPr>
            <p:spPr>
              <a:xfrm flipV="1">
                <a:off x="3806630" y="3308584"/>
                <a:ext cx="249382" cy="562826"/>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pic>
            <p:nvPicPr>
              <p:cNvPr id="65" name="Afbeelding 64"/>
              <p:cNvPicPr>
                <a:picLocks noChangeAspect="1"/>
              </p:cNvPicPr>
              <p:nvPr/>
            </p:nvPicPr>
            <p:blipFill rotWithShape="1">
              <a:blip r:embed="rId10" cstate="screen">
                <a:extLst>
                  <a:ext uri="{28A0092B-C50C-407E-A947-70E740481C1C}">
                    <a14:useLocalDpi xmlns:a14="http://schemas.microsoft.com/office/drawing/2010/main"/>
                  </a:ext>
                </a:extLst>
              </a:blip>
              <a:srcRect l="8385" t="19741" r="8672" b="33159"/>
              <a:stretch/>
            </p:blipFill>
            <p:spPr>
              <a:xfrm>
                <a:off x="3577192" y="3706231"/>
                <a:ext cx="887559" cy="504000"/>
              </a:xfrm>
              <a:prstGeom prst="rect">
                <a:avLst/>
              </a:prstGeom>
            </p:spPr>
          </p:pic>
        </p:grpSp>
        <p:sp>
          <p:nvSpPr>
            <p:cNvPr id="125" name="Tekstvak 124"/>
            <p:cNvSpPr txBox="1"/>
            <p:nvPr/>
          </p:nvSpPr>
          <p:spPr>
            <a:xfrm>
              <a:off x="2851276" y="2841826"/>
              <a:ext cx="823477" cy="830997"/>
            </a:xfrm>
            <a:prstGeom prst="rect">
              <a:avLst/>
            </a:prstGeom>
            <a:noFill/>
          </p:spPr>
          <p:txBody>
            <a:bodyPr wrap="square" rtlCol="0">
              <a:spAutoFit/>
            </a:bodyPr>
            <a:lstStyle/>
            <a:p>
              <a:pPr algn="ctr"/>
              <a:r>
                <a:rPr lang="en-GB" sz="4800" b="1" dirty="0"/>
                <a:t>C</a:t>
              </a:r>
            </a:p>
          </p:txBody>
        </p:sp>
        <p:sp>
          <p:nvSpPr>
            <p:cNvPr id="126" name="Pijl-omlaag 125"/>
            <p:cNvSpPr/>
            <p:nvPr/>
          </p:nvSpPr>
          <p:spPr>
            <a:xfrm flipV="1">
              <a:off x="3552445" y="2919632"/>
              <a:ext cx="249382" cy="562826"/>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grpSp>
      <p:grpSp>
        <p:nvGrpSpPr>
          <p:cNvPr id="11" name="Groep 10"/>
          <p:cNvGrpSpPr/>
          <p:nvPr/>
        </p:nvGrpSpPr>
        <p:grpSpPr>
          <a:xfrm>
            <a:off x="7134497" y="2026814"/>
            <a:ext cx="5064758" cy="1328476"/>
            <a:chOff x="7134497" y="2026814"/>
            <a:chExt cx="5064758" cy="1328476"/>
          </a:xfrm>
        </p:grpSpPr>
        <p:grpSp>
          <p:nvGrpSpPr>
            <p:cNvPr id="107" name="Groep 106"/>
            <p:cNvGrpSpPr/>
            <p:nvPr/>
          </p:nvGrpSpPr>
          <p:grpSpPr>
            <a:xfrm>
              <a:off x="7134497" y="2243985"/>
              <a:ext cx="4313440" cy="1111305"/>
              <a:chOff x="6944497" y="2481488"/>
              <a:chExt cx="4313440" cy="1111305"/>
            </a:xfrm>
          </p:grpSpPr>
          <p:pic>
            <p:nvPicPr>
              <p:cNvPr id="53" name="Afbeelding 5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37439" y="2692793"/>
                <a:ext cx="900000" cy="900000"/>
              </a:xfrm>
              <a:prstGeom prst="rect">
                <a:avLst/>
              </a:prstGeom>
            </p:spPr>
          </p:pic>
          <p:cxnSp>
            <p:nvCxnSpPr>
              <p:cNvPr id="92" name="Gebogen verbindingslijn 91"/>
              <p:cNvCxnSpPr/>
              <p:nvPr/>
            </p:nvCxnSpPr>
            <p:spPr>
              <a:xfrm>
                <a:off x="6944497" y="2481488"/>
                <a:ext cx="1639284" cy="828949"/>
              </a:xfrm>
              <a:prstGeom prst="bentConnector3">
                <a:avLst>
                  <a:gd name="adj1" fmla="val 14572"/>
                </a:avLst>
              </a:prstGeom>
              <a:ln w="76200">
                <a:solidFill>
                  <a:schemeClr val="tx1"/>
                </a:solidFill>
                <a:prstDash val="sysDot"/>
                <a:miter lim="800000"/>
                <a:tailEnd type="triangle"/>
              </a:ln>
            </p:spPr>
            <p:style>
              <a:lnRef idx="1">
                <a:schemeClr val="accent1"/>
              </a:lnRef>
              <a:fillRef idx="0">
                <a:schemeClr val="accent1"/>
              </a:fillRef>
              <a:effectRef idx="0">
                <a:schemeClr val="accent1"/>
              </a:effectRef>
              <a:fontRef idx="minor">
                <a:schemeClr val="tx1"/>
              </a:fontRef>
            </p:style>
          </p:cxnSp>
          <p:pic>
            <p:nvPicPr>
              <p:cNvPr id="102" name="Afbeelding 10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249937" y="2913702"/>
                <a:ext cx="1008000" cy="458182"/>
              </a:xfrm>
              <a:prstGeom prst="rect">
                <a:avLst/>
              </a:prstGeom>
            </p:spPr>
          </p:pic>
          <p:cxnSp>
            <p:nvCxnSpPr>
              <p:cNvPr id="104" name="Rechte verbindingslijn met pijl 103"/>
              <p:cNvCxnSpPr/>
              <p:nvPr/>
            </p:nvCxnSpPr>
            <p:spPr>
              <a:xfrm flipV="1">
                <a:off x="9649314" y="3313920"/>
                <a:ext cx="550857" cy="1871"/>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cxnSp>
          <p:nvCxnSpPr>
            <p:cNvPr id="83" name="Rechte verbindingslijn met pijl 82"/>
            <p:cNvCxnSpPr/>
            <p:nvPr/>
          </p:nvCxnSpPr>
          <p:spPr>
            <a:xfrm flipV="1">
              <a:off x="11394501" y="3072934"/>
              <a:ext cx="792000" cy="3329"/>
            </a:xfrm>
            <a:prstGeom prst="straightConnector1">
              <a:avLst/>
            </a:prstGeom>
            <a:ln w="762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p:cNvCxnSpPr/>
            <p:nvPr/>
          </p:nvCxnSpPr>
          <p:spPr>
            <a:xfrm flipH="1">
              <a:off x="11246458" y="2026814"/>
              <a:ext cx="952797" cy="62259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4" name="Titel 1"/>
          <p:cNvSpPr txBox="1">
            <a:spLocks/>
          </p:cNvSpPr>
          <p:nvPr/>
        </p:nvSpPr>
        <p:spPr>
          <a:xfrm>
            <a:off x="3146159" y="78178"/>
            <a:ext cx="8043982" cy="7216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081088" indent="-1081088">
              <a:tabLst>
                <a:tab pos="1081088" algn="l"/>
              </a:tabLst>
            </a:pPr>
            <a:r>
              <a:rPr lang="en-GB" sz="3600" dirty="0">
                <a:solidFill>
                  <a:schemeClr val="tx2"/>
                </a:solidFill>
              </a:rPr>
              <a:t>vb4	</a:t>
            </a:r>
            <a:r>
              <a:rPr lang="en-GB" sz="3600" dirty="0" err="1">
                <a:solidFill>
                  <a:schemeClr val="tx2"/>
                </a:solidFill>
              </a:rPr>
              <a:t>Combinatie</a:t>
            </a:r>
            <a:r>
              <a:rPr lang="en-GB" sz="3600" dirty="0">
                <a:solidFill>
                  <a:schemeClr val="tx2"/>
                </a:solidFill>
              </a:rPr>
              <a:t> </a:t>
            </a:r>
            <a:r>
              <a:rPr lang="en-GB" sz="3600" dirty="0" err="1">
                <a:solidFill>
                  <a:schemeClr val="tx2"/>
                </a:solidFill>
              </a:rPr>
              <a:t>maatregelen</a:t>
            </a:r>
            <a:endParaRPr lang="en-GB" sz="3600" dirty="0">
              <a:solidFill>
                <a:schemeClr val="tx2"/>
              </a:solidFill>
            </a:endParaRPr>
          </a:p>
        </p:txBody>
      </p:sp>
      <p:grpSp>
        <p:nvGrpSpPr>
          <p:cNvPr id="7" name="Groep 6"/>
          <p:cNvGrpSpPr/>
          <p:nvPr/>
        </p:nvGrpSpPr>
        <p:grpSpPr>
          <a:xfrm>
            <a:off x="300380" y="1306485"/>
            <a:ext cx="3476054" cy="1487036"/>
            <a:chOff x="300380" y="1306485"/>
            <a:chExt cx="3476054" cy="1487036"/>
          </a:xfrm>
        </p:grpSpPr>
        <p:grpSp>
          <p:nvGrpSpPr>
            <p:cNvPr id="108" name="Groep 107"/>
            <p:cNvGrpSpPr/>
            <p:nvPr/>
          </p:nvGrpSpPr>
          <p:grpSpPr>
            <a:xfrm>
              <a:off x="300380" y="1713521"/>
              <a:ext cx="3476054" cy="1080000"/>
              <a:chOff x="300380" y="1951024"/>
              <a:chExt cx="3476054" cy="1080000"/>
            </a:xfrm>
          </p:grpSpPr>
          <p:grpSp>
            <p:nvGrpSpPr>
              <p:cNvPr id="63" name="Groep 62"/>
              <p:cNvGrpSpPr/>
              <p:nvPr/>
            </p:nvGrpSpPr>
            <p:grpSpPr>
              <a:xfrm>
                <a:off x="300380" y="1951024"/>
                <a:ext cx="2549980" cy="1080000"/>
                <a:chOff x="478507" y="4468592"/>
                <a:chExt cx="2549980" cy="1080000"/>
              </a:xfrm>
            </p:grpSpPr>
            <p:pic>
              <p:nvPicPr>
                <p:cNvPr id="29" name="Afbeelding 28"/>
                <p:cNvPicPr>
                  <a:picLocks noChangeAspect="1"/>
                </p:cNvPicPr>
                <p:nvPr/>
              </p:nvPicPr>
              <p:blipFill rotWithShape="1">
                <a:blip r:embed="rId13" cstate="screen">
                  <a:extLst>
                    <a:ext uri="{28A0092B-C50C-407E-A947-70E740481C1C}">
                      <a14:useLocalDpi xmlns:a14="http://schemas.microsoft.com/office/drawing/2010/main"/>
                    </a:ext>
                  </a:extLst>
                </a:blip>
                <a:srcRect l="9076" r="9192" b="13940"/>
                <a:stretch/>
              </p:blipFill>
              <p:spPr>
                <a:xfrm>
                  <a:off x="478507" y="4648592"/>
                  <a:ext cx="683783" cy="720000"/>
                </a:xfrm>
                <a:prstGeom prst="rect">
                  <a:avLst/>
                </a:prstGeom>
              </p:spPr>
            </p:pic>
            <p:sp>
              <p:nvSpPr>
                <p:cNvPr id="30" name="Pijl-omlaag 29"/>
                <p:cNvSpPr/>
                <p:nvPr/>
              </p:nvSpPr>
              <p:spPr>
                <a:xfrm>
                  <a:off x="1258787" y="4770141"/>
                  <a:ext cx="249382" cy="562826"/>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Afbeelding 30"/>
                <p:cNvPicPr>
                  <a:picLocks noChangeAspect="1"/>
                </p:cNvPicPr>
                <p:nvPr/>
              </p:nvPicPr>
              <p:blipFill rotWithShape="1">
                <a:blip r:embed="rId14" cstate="screen">
                  <a:extLst>
                    <a:ext uri="{28A0092B-C50C-407E-A947-70E740481C1C}">
                      <a14:useLocalDpi xmlns:a14="http://schemas.microsoft.com/office/drawing/2010/main"/>
                    </a:ext>
                  </a:extLst>
                </a:blip>
                <a:srcRect l="4747" r="5210" b="14113"/>
                <a:stretch/>
              </p:blipFill>
              <p:spPr>
                <a:xfrm>
                  <a:off x="1604666" y="4468592"/>
                  <a:ext cx="1132258" cy="1080000"/>
                </a:xfrm>
                <a:prstGeom prst="rect">
                  <a:avLst/>
                </a:prstGeom>
              </p:spPr>
            </p:pic>
            <p:sp>
              <p:nvSpPr>
                <p:cNvPr id="36" name="Pijl-omlaag 35"/>
                <p:cNvSpPr/>
                <p:nvPr/>
              </p:nvSpPr>
              <p:spPr>
                <a:xfrm>
                  <a:off x="2779105" y="4727179"/>
                  <a:ext cx="249382" cy="562826"/>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5" name="Rechte verbindingslijn met pijl 44"/>
              <p:cNvCxnSpPr>
                <a:endCxn id="22" idx="1"/>
              </p:cNvCxnSpPr>
              <p:nvPr/>
            </p:nvCxnSpPr>
            <p:spPr>
              <a:xfrm>
                <a:off x="2952876" y="2362032"/>
                <a:ext cx="823558" cy="46643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Tekstvak 84"/>
            <p:cNvSpPr txBox="1"/>
            <p:nvPr/>
          </p:nvSpPr>
          <p:spPr>
            <a:xfrm>
              <a:off x="2333202" y="1306485"/>
              <a:ext cx="677334" cy="646331"/>
            </a:xfrm>
            <a:prstGeom prst="rect">
              <a:avLst/>
            </a:prstGeom>
            <a:noFill/>
          </p:spPr>
          <p:txBody>
            <a:bodyPr wrap="square" rtlCol="0">
              <a:spAutoFit/>
            </a:bodyPr>
            <a:lstStyle/>
            <a:p>
              <a:r>
                <a:rPr lang="en-GB" sz="3600" dirty="0">
                  <a:solidFill>
                    <a:schemeClr val="accent6"/>
                  </a:solidFill>
                </a:rPr>
                <a:t>❷</a:t>
              </a:r>
            </a:p>
          </p:txBody>
        </p:sp>
      </p:grpSp>
      <p:grpSp>
        <p:nvGrpSpPr>
          <p:cNvPr id="8" name="Groep 7"/>
          <p:cNvGrpSpPr/>
          <p:nvPr/>
        </p:nvGrpSpPr>
        <p:grpSpPr>
          <a:xfrm>
            <a:off x="2290448" y="840581"/>
            <a:ext cx="7742707" cy="4976091"/>
            <a:chOff x="2290448" y="840581"/>
            <a:chExt cx="7742707" cy="4976091"/>
          </a:xfrm>
        </p:grpSpPr>
        <p:grpSp>
          <p:nvGrpSpPr>
            <p:cNvPr id="117" name="Groep 116"/>
            <p:cNvGrpSpPr/>
            <p:nvPr/>
          </p:nvGrpSpPr>
          <p:grpSpPr>
            <a:xfrm>
              <a:off x="2290448" y="840581"/>
              <a:ext cx="7742707" cy="4976091"/>
              <a:chOff x="2064823" y="1078084"/>
              <a:chExt cx="7742707" cy="4976091"/>
            </a:xfrm>
          </p:grpSpPr>
          <p:grpSp>
            <p:nvGrpSpPr>
              <p:cNvPr id="115" name="Groep 114"/>
              <p:cNvGrpSpPr/>
              <p:nvPr/>
            </p:nvGrpSpPr>
            <p:grpSpPr>
              <a:xfrm>
                <a:off x="5660709" y="1078084"/>
                <a:ext cx="2689823" cy="3719042"/>
                <a:chOff x="5660709" y="1078084"/>
                <a:chExt cx="2689823" cy="3719042"/>
              </a:xfrm>
            </p:grpSpPr>
            <p:grpSp>
              <p:nvGrpSpPr>
                <p:cNvPr id="15" name="Groep 14"/>
                <p:cNvGrpSpPr>
                  <a:grpSpLocks noChangeAspect="1"/>
                </p:cNvGrpSpPr>
                <p:nvPr/>
              </p:nvGrpSpPr>
              <p:grpSpPr>
                <a:xfrm rot="18344223">
                  <a:off x="7297337" y="2213103"/>
                  <a:ext cx="1102734" cy="1003656"/>
                  <a:chOff x="5585525" y="5261839"/>
                  <a:chExt cx="1102734" cy="1003656"/>
                </a:xfrm>
              </p:grpSpPr>
              <p:pic>
                <p:nvPicPr>
                  <p:cNvPr id="72" name="Afbeelding 71"/>
                  <p:cNvPicPr>
                    <a:picLocks noChangeAspect="1"/>
                  </p:cNvPicPr>
                  <p:nvPr/>
                </p:nvPicPr>
                <p:blipFill rotWithShape="1">
                  <a:blip r:embed="rId15" cstate="screen">
                    <a:extLst>
                      <a:ext uri="{28A0092B-C50C-407E-A947-70E740481C1C}">
                        <a14:useLocalDpi xmlns:a14="http://schemas.microsoft.com/office/drawing/2010/main"/>
                      </a:ext>
                    </a:extLst>
                  </a:blip>
                  <a:srcRect b="13420"/>
                  <a:stretch/>
                </p:blipFill>
                <p:spPr>
                  <a:xfrm rot="2208559">
                    <a:off x="5585525" y="5261839"/>
                    <a:ext cx="732252" cy="685800"/>
                  </a:xfrm>
                  <a:prstGeom prst="rect">
                    <a:avLst/>
                  </a:prstGeom>
                </p:spPr>
              </p:pic>
              <p:pic>
                <p:nvPicPr>
                  <p:cNvPr id="73" name="Afbeelding 72"/>
                  <p:cNvPicPr>
                    <a:picLocks noChangeAspect="1"/>
                  </p:cNvPicPr>
                  <p:nvPr/>
                </p:nvPicPr>
                <p:blipFill rotWithShape="1">
                  <a:blip r:embed="rId15" cstate="screen">
                    <a:extLst>
                      <a:ext uri="{28A0092B-C50C-407E-A947-70E740481C1C}">
                        <a14:useLocalDpi xmlns:a14="http://schemas.microsoft.com/office/drawing/2010/main"/>
                      </a:ext>
                    </a:extLst>
                  </a:blip>
                  <a:srcRect b="13420"/>
                  <a:stretch/>
                </p:blipFill>
                <p:spPr>
                  <a:xfrm rot="13526702">
                    <a:off x="5979233" y="5556469"/>
                    <a:ext cx="732252" cy="685800"/>
                  </a:xfrm>
                  <a:prstGeom prst="rect">
                    <a:avLst/>
                  </a:prstGeom>
                </p:spPr>
              </p:pic>
            </p:grpSp>
            <p:cxnSp>
              <p:nvCxnSpPr>
                <p:cNvPr id="46" name="Rechte verbindingslijn met pijl 45"/>
                <p:cNvCxnSpPr/>
                <p:nvPr/>
              </p:nvCxnSpPr>
              <p:spPr>
                <a:xfrm>
                  <a:off x="5795490" y="3558828"/>
                  <a:ext cx="2119947" cy="84802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kstvak 47"/>
                <p:cNvSpPr txBox="1"/>
                <p:nvPr/>
              </p:nvSpPr>
              <p:spPr>
                <a:xfrm>
                  <a:off x="6100327" y="2622247"/>
                  <a:ext cx="1182468" cy="1200329"/>
                </a:xfrm>
                <a:prstGeom prst="rect">
                  <a:avLst/>
                </a:prstGeom>
                <a:noFill/>
              </p:spPr>
              <p:txBody>
                <a:bodyPr wrap="square" rtlCol="0">
                  <a:spAutoFit/>
                </a:bodyPr>
                <a:lstStyle/>
                <a:p>
                  <a:r>
                    <a:rPr lang="en-GB" sz="7200" b="1" dirty="0">
                      <a:solidFill>
                        <a:schemeClr val="accent6"/>
                      </a:solidFill>
                    </a:rPr>
                    <a:t>≈</a:t>
                  </a:r>
                  <a:r>
                    <a:rPr lang="en-GB" sz="6000" b="1" dirty="0">
                      <a:solidFill>
                        <a:schemeClr val="accent6"/>
                      </a:solidFill>
                    </a:rPr>
                    <a:t> !</a:t>
                  </a:r>
                </a:p>
              </p:txBody>
            </p:sp>
            <p:cxnSp>
              <p:nvCxnSpPr>
                <p:cNvPr id="27" name="Rechte verbindingslijn met pijl 26"/>
                <p:cNvCxnSpPr/>
                <p:nvPr/>
              </p:nvCxnSpPr>
              <p:spPr>
                <a:xfrm flipV="1">
                  <a:off x="5781343" y="2183722"/>
                  <a:ext cx="2073873" cy="7020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9" name="Afbeelding 68"/>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686639" y="3861126"/>
                  <a:ext cx="845145" cy="360000"/>
                </a:xfrm>
                <a:prstGeom prst="rect">
                  <a:avLst/>
                </a:prstGeom>
              </p:spPr>
            </p:pic>
            <p:grpSp>
              <p:nvGrpSpPr>
                <p:cNvPr id="105" name="Groep 104"/>
                <p:cNvGrpSpPr/>
                <p:nvPr/>
              </p:nvGrpSpPr>
              <p:grpSpPr>
                <a:xfrm>
                  <a:off x="6450504" y="4186336"/>
                  <a:ext cx="881637" cy="610790"/>
                  <a:chOff x="7245126" y="3504559"/>
                  <a:chExt cx="881637" cy="610790"/>
                </a:xfrm>
              </p:grpSpPr>
              <p:pic>
                <p:nvPicPr>
                  <p:cNvPr id="70" name="Afbeelding 69"/>
                  <p:cNvPicPr>
                    <a:picLocks/>
                  </p:cNvPicPr>
                  <p:nvPr/>
                </p:nvPicPr>
                <p:blipFill rotWithShape="1">
                  <a:blip r:embed="rId17" cstate="screen">
                    <a:extLst>
                      <a:ext uri="{28A0092B-C50C-407E-A947-70E740481C1C}">
                        <a14:useLocalDpi xmlns:a14="http://schemas.microsoft.com/office/drawing/2010/main"/>
                      </a:ext>
                    </a:extLst>
                  </a:blip>
                  <a:srcRect l="5960" r="6421" b="13247"/>
                  <a:stretch/>
                </p:blipFill>
                <p:spPr>
                  <a:xfrm rot="1341742">
                    <a:off x="7245126" y="3504559"/>
                    <a:ext cx="468000" cy="540000"/>
                  </a:xfrm>
                  <a:prstGeom prst="rect">
                    <a:avLst/>
                  </a:prstGeom>
                </p:spPr>
              </p:pic>
              <p:pic>
                <p:nvPicPr>
                  <p:cNvPr id="71" name="Afbeelding 70"/>
                  <p:cNvPicPr>
                    <a:picLocks/>
                  </p:cNvPicPr>
                  <p:nvPr/>
                </p:nvPicPr>
                <p:blipFill rotWithShape="1">
                  <a:blip r:embed="rId17" cstate="screen">
                    <a:extLst>
                      <a:ext uri="{28A0092B-C50C-407E-A947-70E740481C1C}">
                        <a14:useLocalDpi xmlns:a14="http://schemas.microsoft.com/office/drawing/2010/main"/>
                      </a:ext>
                    </a:extLst>
                  </a:blip>
                  <a:srcRect l="5960" r="6421" b="13247"/>
                  <a:stretch/>
                </p:blipFill>
                <p:spPr>
                  <a:xfrm rot="1341742">
                    <a:off x="7658763" y="3575349"/>
                    <a:ext cx="468000" cy="540000"/>
                  </a:xfrm>
                  <a:prstGeom prst="rect">
                    <a:avLst/>
                  </a:prstGeom>
                </p:spPr>
              </p:pic>
            </p:grpSp>
            <p:grpSp>
              <p:nvGrpSpPr>
                <p:cNvPr id="114" name="Groep 113"/>
                <p:cNvGrpSpPr/>
                <p:nvPr/>
              </p:nvGrpSpPr>
              <p:grpSpPr>
                <a:xfrm>
                  <a:off x="5660709" y="1078084"/>
                  <a:ext cx="2190078" cy="1349490"/>
                  <a:chOff x="5660709" y="1078084"/>
                  <a:chExt cx="2190078" cy="1349490"/>
                </a:xfrm>
              </p:grpSpPr>
              <p:grpSp>
                <p:nvGrpSpPr>
                  <p:cNvPr id="28" name="Groep 27"/>
                  <p:cNvGrpSpPr/>
                  <p:nvPr/>
                </p:nvGrpSpPr>
                <p:grpSpPr>
                  <a:xfrm rot="18762116" flipH="1">
                    <a:off x="5771646" y="1930603"/>
                    <a:ext cx="386034" cy="607908"/>
                    <a:chOff x="5776765" y="5387506"/>
                    <a:chExt cx="427400" cy="692400"/>
                  </a:xfrm>
                </p:grpSpPr>
                <p:pic>
                  <p:nvPicPr>
                    <p:cNvPr id="74" name="Afbeelding 73"/>
                    <p:cNvPicPr>
                      <a:picLocks/>
                    </p:cNvPicPr>
                    <p:nvPr/>
                  </p:nvPicPr>
                  <p:blipFill>
                    <a:blip r:embed="rId18">
                      <a:extLst>
                        <a:ext uri="{28A0092B-C50C-407E-A947-70E740481C1C}">
                          <a14:useLocalDpi xmlns:a14="http://schemas.microsoft.com/office/drawing/2010/main"/>
                        </a:ext>
                      </a:extLst>
                    </a:blip>
                    <a:stretch>
                      <a:fillRect/>
                    </a:stretch>
                  </p:blipFill>
                  <p:spPr>
                    <a:xfrm rot="20400000" flipH="1">
                      <a:off x="5776765" y="5387506"/>
                      <a:ext cx="180000" cy="540000"/>
                    </a:xfrm>
                    <a:prstGeom prst="rect">
                      <a:avLst/>
                    </a:prstGeom>
                  </p:spPr>
                </p:pic>
                <p:pic>
                  <p:nvPicPr>
                    <p:cNvPr id="75" name="Afbeelding 74"/>
                    <p:cNvPicPr>
                      <a:picLocks/>
                    </p:cNvPicPr>
                    <p:nvPr/>
                  </p:nvPicPr>
                  <p:blipFill>
                    <a:blip r:embed="rId18">
                      <a:extLst>
                        <a:ext uri="{28A0092B-C50C-407E-A947-70E740481C1C}">
                          <a14:useLocalDpi xmlns:a14="http://schemas.microsoft.com/office/drawing/2010/main"/>
                        </a:ext>
                      </a:extLst>
                    </a:blip>
                    <a:stretch>
                      <a:fillRect/>
                    </a:stretch>
                  </p:blipFill>
                  <p:spPr>
                    <a:xfrm rot="20400000" flipH="1">
                      <a:off x="6024165" y="5539906"/>
                      <a:ext cx="180000" cy="540000"/>
                    </a:xfrm>
                    <a:prstGeom prst="rect">
                      <a:avLst/>
                    </a:prstGeom>
                  </p:spPr>
                </p:pic>
              </p:grpSp>
              <p:grpSp>
                <p:nvGrpSpPr>
                  <p:cNvPr id="26" name="Groep 25"/>
                  <p:cNvGrpSpPr/>
                  <p:nvPr/>
                </p:nvGrpSpPr>
                <p:grpSpPr>
                  <a:xfrm rot="18762116">
                    <a:off x="6113318" y="1810238"/>
                    <a:ext cx="505430" cy="679875"/>
                    <a:chOff x="5800727" y="3976127"/>
                    <a:chExt cx="607515" cy="840698"/>
                  </a:xfrm>
                </p:grpSpPr>
                <p:pic>
                  <p:nvPicPr>
                    <p:cNvPr id="76" name="Afbeelding 75"/>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rot="2359594">
                      <a:off x="5800727" y="4276825"/>
                      <a:ext cx="370315" cy="540000"/>
                    </a:xfrm>
                    <a:prstGeom prst="rect">
                      <a:avLst/>
                    </a:prstGeom>
                  </p:spPr>
                </p:pic>
                <p:pic>
                  <p:nvPicPr>
                    <p:cNvPr id="77" name="Afbeelding 76"/>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rot="2359594">
                      <a:off x="6037928" y="3976127"/>
                      <a:ext cx="370314" cy="539999"/>
                    </a:xfrm>
                    <a:prstGeom prst="rect">
                      <a:avLst/>
                    </a:prstGeom>
                  </p:spPr>
                </p:pic>
              </p:grpSp>
              <p:pic>
                <p:nvPicPr>
                  <p:cNvPr id="78" name="Afbeelding 77"/>
                  <p:cNvPicPr>
                    <a:picLocks noChangeAspect="1"/>
                  </p:cNvPicPr>
                  <p:nvPr/>
                </p:nvPicPr>
                <p:blipFill rotWithShape="1">
                  <a:blip r:embed="rId20" cstate="screen">
                    <a:extLst>
                      <a:ext uri="{28A0092B-C50C-407E-A947-70E740481C1C}">
                        <a14:useLocalDpi xmlns:a14="http://schemas.microsoft.com/office/drawing/2010/main"/>
                      </a:ext>
                    </a:extLst>
                  </a:blip>
                  <a:srcRect l="6336" r="6277" b="14594"/>
                  <a:stretch/>
                </p:blipFill>
                <p:spPr>
                  <a:xfrm rot="198308">
                    <a:off x="6990358" y="1244903"/>
                    <a:ext cx="413906" cy="404519"/>
                  </a:xfrm>
                  <a:prstGeom prst="rect">
                    <a:avLst/>
                  </a:prstGeom>
                </p:spPr>
              </p:pic>
              <p:pic>
                <p:nvPicPr>
                  <p:cNvPr id="79" name="Afbeelding 78"/>
                  <p:cNvPicPr>
                    <a:picLocks noChangeAspect="1"/>
                  </p:cNvPicPr>
                  <p:nvPr/>
                </p:nvPicPr>
                <p:blipFill rotWithShape="1">
                  <a:blip r:embed="rId21" cstate="screen">
                    <a:extLst>
                      <a:ext uri="{28A0092B-C50C-407E-A947-70E740481C1C}">
                        <a14:useLocalDpi xmlns:a14="http://schemas.microsoft.com/office/drawing/2010/main"/>
                      </a:ext>
                    </a:extLst>
                  </a:blip>
                  <a:srcRect l="7778" t="4144" r="7537" b="17838"/>
                  <a:stretch/>
                </p:blipFill>
                <p:spPr>
                  <a:xfrm rot="21342367">
                    <a:off x="6465160" y="1386625"/>
                    <a:ext cx="526901" cy="485422"/>
                  </a:xfrm>
                  <a:prstGeom prst="rect">
                    <a:avLst/>
                  </a:prstGeom>
                </p:spPr>
              </p:pic>
              <p:pic>
                <p:nvPicPr>
                  <p:cNvPr id="80" name="Afbeelding 79"/>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rot="181986">
                    <a:off x="7516766" y="1078084"/>
                    <a:ext cx="334021" cy="576000"/>
                  </a:xfrm>
                  <a:prstGeom prst="rect">
                    <a:avLst/>
                  </a:prstGeom>
                </p:spPr>
              </p:pic>
              <p:pic>
                <p:nvPicPr>
                  <p:cNvPr id="81" name="Afbeelding 80"/>
                  <p:cNvPicPr>
                    <a:picLocks noChangeAspect="1"/>
                  </p:cNvPicPr>
                  <p:nvPr/>
                </p:nvPicPr>
                <p:blipFill rotWithShape="1">
                  <a:blip r:embed="rId23" cstate="screen">
                    <a:extLst>
                      <a:ext uri="{28A0092B-C50C-407E-A947-70E740481C1C}">
                        <a14:useLocalDpi xmlns:a14="http://schemas.microsoft.com/office/drawing/2010/main"/>
                      </a:ext>
                    </a:extLst>
                  </a:blip>
                  <a:srcRect l="5435" t="2522" r="5736" b="16577"/>
                  <a:stretch/>
                </p:blipFill>
                <p:spPr>
                  <a:xfrm rot="18762116">
                    <a:off x="6725927" y="1903740"/>
                    <a:ext cx="395278" cy="360000"/>
                  </a:xfrm>
                  <a:prstGeom prst="rect">
                    <a:avLst/>
                  </a:prstGeom>
                </p:spPr>
              </p:pic>
              <p:pic>
                <p:nvPicPr>
                  <p:cNvPr id="82" name="Afbeelding 81"/>
                  <p:cNvPicPr>
                    <a:picLocks noChangeAspect="1"/>
                  </p:cNvPicPr>
                  <p:nvPr/>
                </p:nvPicPr>
                <p:blipFill rotWithShape="1">
                  <a:blip r:embed="rId24" cstate="screen">
                    <a:extLst>
                      <a:ext uri="{BEBA8EAE-BF5A-486C-A8C5-ECC9F3942E4B}">
                        <a14:imgProps xmlns:a14="http://schemas.microsoft.com/office/drawing/2010/main">
                          <a14:imgLayer r:embed="rId25">
                            <a14:imgEffect>
                              <a14:sharpenSoften amount="100000"/>
                            </a14:imgEffect>
                          </a14:imgLayer>
                        </a14:imgProps>
                      </a:ext>
                      <a:ext uri="{28A0092B-C50C-407E-A947-70E740481C1C}">
                        <a14:useLocalDpi xmlns:a14="http://schemas.microsoft.com/office/drawing/2010/main"/>
                      </a:ext>
                    </a:extLst>
                  </a:blip>
                  <a:srcRect/>
                  <a:stretch/>
                </p:blipFill>
                <p:spPr>
                  <a:xfrm>
                    <a:off x="7231762" y="1688610"/>
                    <a:ext cx="360000" cy="468292"/>
                  </a:xfrm>
                  <a:prstGeom prst="rect">
                    <a:avLst/>
                  </a:prstGeom>
                </p:spPr>
              </p:pic>
            </p:grpSp>
          </p:grpSp>
          <p:sp>
            <p:nvSpPr>
              <p:cNvPr id="116" name="Tekstvak 115"/>
              <p:cNvSpPr txBox="1"/>
              <p:nvPr/>
            </p:nvSpPr>
            <p:spPr>
              <a:xfrm>
                <a:off x="2064823" y="5592510"/>
                <a:ext cx="7742707" cy="461665"/>
              </a:xfrm>
              <a:prstGeom prst="rect">
                <a:avLst/>
              </a:prstGeom>
              <a:noFill/>
            </p:spPr>
            <p:txBody>
              <a:bodyPr wrap="square" rtlCol="0">
                <a:spAutoFit/>
              </a:bodyPr>
              <a:lstStyle/>
              <a:p>
                <a:r>
                  <a:rPr lang="nl-BE" sz="2400" i="1" dirty="0">
                    <a:solidFill>
                      <a:schemeClr val="accent6"/>
                    </a:solidFill>
                  </a:rPr>
                  <a:t>“Stabiele opbrengsten, ook in laatste moeilijke jaren”</a:t>
                </a:r>
              </a:p>
            </p:txBody>
          </p:sp>
        </p:grpSp>
        <p:sp>
          <p:nvSpPr>
            <p:cNvPr id="87" name="Tekstvak 86"/>
            <p:cNvSpPr txBox="1"/>
            <p:nvPr/>
          </p:nvSpPr>
          <p:spPr>
            <a:xfrm>
              <a:off x="4134263" y="3531403"/>
              <a:ext cx="1442729" cy="646331"/>
            </a:xfrm>
            <a:prstGeom prst="rect">
              <a:avLst/>
            </a:prstGeom>
            <a:noFill/>
          </p:spPr>
          <p:txBody>
            <a:bodyPr wrap="square" rtlCol="0">
              <a:spAutoFit/>
            </a:bodyPr>
            <a:lstStyle>
              <a:defPPr>
                <a:defRPr lang="nl-BE"/>
              </a:defPPr>
              <a:lvl1pPr>
                <a:defRPr sz="3600">
                  <a:solidFill>
                    <a:schemeClr val="accent6"/>
                  </a:solidFill>
                </a:defRPr>
              </a:lvl1pPr>
            </a:lstStyle>
            <a:p>
              <a:r>
                <a:rPr lang="en-GB" dirty="0"/>
                <a:t>❸❺</a:t>
              </a:r>
            </a:p>
          </p:txBody>
        </p:sp>
      </p:grpSp>
      <p:grpSp>
        <p:nvGrpSpPr>
          <p:cNvPr id="10" name="Groep 9"/>
          <p:cNvGrpSpPr/>
          <p:nvPr/>
        </p:nvGrpSpPr>
        <p:grpSpPr>
          <a:xfrm>
            <a:off x="36601" y="3020903"/>
            <a:ext cx="3724475" cy="1819969"/>
            <a:chOff x="36601" y="3020903"/>
            <a:chExt cx="3724475" cy="1819969"/>
          </a:xfrm>
        </p:grpSpPr>
        <p:grpSp>
          <p:nvGrpSpPr>
            <p:cNvPr id="134" name="Groep 133"/>
            <p:cNvGrpSpPr/>
            <p:nvPr/>
          </p:nvGrpSpPr>
          <p:grpSpPr>
            <a:xfrm>
              <a:off x="1456737" y="3020903"/>
              <a:ext cx="2304339" cy="1752032"/>
              <a:chOff x="1456737" y="3020903"/>
              <a:chExt cx="2304339" cy="1752032"/>
            </a:xfrm>
          </p:grpSpPr>
          <p:pic>
            <p:nvPicPr>
              <p:cNvPr id="129" name="Afbeelding 128"/>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456737" y="3908935"/>
                <a:ext cx="1184468" cy="864000"/>
              </a:xfrm>
              <a:prstGeom prst="rect">
                <a:avLst/>
              </a:prstGeom>
            </p:spPr>
          </p:pic>
          <p:cxnSp>
            <p:nvCxnSpPr>
              <p:cNvPr id="130" name="Rechte verbindingslijn met pijl 129"/>
              <p:cNvCxnSpPr/>
              <p:nvPr/>
            </p:nvCxnSpPr>
            <p:spPr>
              <a:xfrm flipV="1">
                <a:off x="2613837" y="3020903"/>
                <a:ext cx="1147239" cy="81553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Tekstvak 88"/>
            <p:cNvSpPr txBox="1"/>
            <p:nvPr/>
          </p:nvSpPr>
          <p:spPr>
            <a:xfrm>
              <a:off x="36601" y="4194541"/>
              <a:ext cx="1792280" cy="646331"/>
            </a:xfrm>
            <a:prstGeom prst="rect">
              <a:avLst/>
            </a:prstGeom>
            <a:noFill/>
          </p:spPr>
          <p:txBody>
            <a:bodyPr wrap="square" rtlCol="0">
              <a:spAutoFit/>
            </a:bodyPr>
            <a:lstStyle/>
            <a:p>
              <a:r>
                <a:rPr lang="en-GB" sz="3600" dirty="0">
                  <a:solidFill>
                    <a:schemeClr val="accent6"/>
                  </a:solidFill>
                </a:rPr>
                <a:t>❺❸</a:t>
              </a:r>
            </a:p>
          </p:txBody>
        </p:sp>
      </p:grpSp>
      <p:sp>
        <p:nvSpPr>
          <p:cNvPr id="91" name="Tekstvak 90"/>
          <p:cNvSpPr txBox="1"/>
          <p:nvPr/>
        </p:nvSpPr>
        <p:spPr>
          <a:xfrm>
            <a:off x="381946" y="82757"/>
            <a:ext cx="677334" cy="646331"/>
          </a:xfrm>
          <a:prstGeom prst="rect">
            <a:avLst/>
          </a:prstGeom>
          <a:noFill/>
        </p:spPr>
        <p:txBody>
          <a:bodyPr wrap="square" rtlCol="0">
            <a:spAutoFit/>
          </a:bodyPr>
          <a:lstStyle/>
          <a:p>
            <a:r>
              <a:rPr lang="en-GB" sz="3600" dirty="0">
                <a:solidFill>
                  <a:schemeClr val="accent6"/>
                </a:solidFill>
              </a:rPr>
              <a:t>❸</a:t>
            </a:r>
          </a:p>
        </p:txBody>
      </p:sp>
      <p:grpSp>
        <p:nvGrpSpPr>
          <p:cNvPr id="13" name="Groep 12"/>
          <p:cNvGrpSpPr/>
          <p:nvPr/>
        </p:nvGrpSpPr>
        <p:grpSpPr>
          <a:xfrm>
            <a:off x="5509531" y="2721633"/>
            <a:ext cx="6591424" cy="3129102"/>
            <a:chOff x="5509531" y="2721633"/>
            <a:chExt cx="6591424" cy="3129102"/>
          </a:xfrm>
        </p:grpSpPr>
        <p:grpSp>
          <p:nvGrpSpPr>
            <p:cNvPr id="12" name="Groep 11"/>
            <p:cNvGrpSpPr/>
            <p:nvPr/>
          </p:nvGrpSpPr>
          <p:grpSpPr>
            <a:xfrm>
              <a:off x="5509531" y="2721633"/>
              <a:ext cx="6591424" cy="3129102"/>
              <a:chOff x="5509531" y="2721633"/>
              <a:chExt cx="6591424" cy="3129102"/>
            </a:xfrm>
          </p:grpSpPr>
          <p:grpSp>
            <p:nvGrpSpPr>
              <p:cNvPr id="113" name="Groep 112"/>
              <p:cNvGrpSpPr/>
              <p:nvPr/>
            </p:nvGrpSpPr>
            <p:grpSpPr>
              <a:xfrm>
                <a:off x="5509531" y="2721633"/>
                <a:ext cx="6591424" cy="2535901"/>
                <a:chOff x="5327099" y="2901440"/>
                <a:chExt cx="6534231" cy="2572599"/>
              </a:xfrm>
            </p:grpSpPr>
            <p:pic>
              <p:nvPicPr>
                <p:cNvPr id="43" name="Afbeelding 42"/>
                <p:cNvPicPr>
                  <a:picLocks noChangeAspect="1"/>
                </p:cNvPicPr>
                <p:nvPr/>
              </p:nvPicPr>
              <p:blipFill rotWithShape="1">
                <a:blip r:embed="rId27" cstate="screen">
                  <a:extLst>
                    <a:ext uri="{28A0092B-C50C-407E-A947-70E740481C1C}">
                      <a14:useLocalDpi xmlns:a14="http://schemas.microsoft.com/office/drawing/2010/main"/>
                    </a:ext>
                  </a:extLst>
                </a:blip>
                <a:srcRect l="12886" t="37922" r="13867" b="13593"/>
                <a:stretch/>
              </p:blipFill>
              <p:spPr>
                <a:xfrm flipH="1">
                  <a:off x="10249937" y="4263975"/>
                  <a:ext cx="1008000" cy="667235"/>
                </a:xfrm>
                <a:prstGeom prst="rect">
                  <a:avLst/>
                </a:prstGeom>
              </p:spPr>
            </p:pic>
            <p:grpSp>
              <p:nvGrpSpPr>
                <p:cNvPr id="61" name="Groep 60"/>
                <p:cNvGrpSpPr/>
                <p:nvPr/>
              </p:nvGrpSpPr>
              <p:grpSpPr>
                <a:xfrm flipV="1">
                  <a:off x="5327099" y="2901440"/>
                  <a:ext cx="6534231" cy="2572599"/>
                  <a:chOff x="4574876" y="4191292"/>
                  <a:chExt cx="6685175" cy="2535086"/>
                </a:xfrm>
              </p:grpSpPr>
              <p:sp>
                <p:nvSpPr>
                  <p:cNvPr id="59" name="Boog 58"/>
                  <p:cNvSpPr/>
                  <p:nvPr/>
                </p:nvSpPr>
                <p:spPr>
                  <a:xfrm flipH="1">
                    <a:off x="4574876" y="4191292"/>
                    <a:ext cx="6685175" cy="2535086"/>
                  </a:xfrm>
                  <a:prstGeom prst="arc">
                    <a:avLst>
                      <a:gd name="adj1" fmla="val 11225073"/>
                      <a:gd name="adj2" fmla="val 4560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Boog 59"/>
                  <p:cNvSpPr/>
                  <p:nvPr/>
                </p:nvSpPr>
                <p:spPr>
                  <a:xfrm rot="757283" flipV="1">
                    <a:off x="10121592" y="4581336"/>
                    <a:ext cx="950637" cy="601838"/>
                  </a:xfrm>
                  <a:prstGeom prst="arc">
                    <a:avLst>
                      <a:gd name="adj1" fmla="val 16200000"/>
                      <a:gd name="adj2" fmla="val 21409884"/>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3" name="Boog 2"/>
              <p:cNvSpPr/>
              <p:nvPr/>
            </p:nvSpPr>
            <p:spPr>
              <a:xfrm>
                <a:off x="10217943" y="3106705"/>
                <a:ext cx="1692900" cy="2744030"/>
              </a:xfrm>
              <a:prstGeom prst="arc">
                <a:avLst>
                  <a:gd name="adj1" fmla="val 16200000"/>
                  <a:gd name="adj2" fmla="val 21192776"/>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93" name="Tekstvak 92"/>
            <p:cNvSpPr txBox="1"/>
            <p:nvPr/>
          </p:nvSpPr>
          <p:spPr>
            <a:xfrm>
              <a:off x="11290520" y="4798177"/>
              <a:ext cx="745066" cy="646331"/>
            </a:xfrm>
            <a:prstGeom prst="rect">
              <a:avLst/>
            </a:prstGeom>
            <a:noFill/>
          </p:spPr>
          <p:txBody>
            <a:bodyPr wrap="square" rtlCol="0">
              <a:spAutoFit/>
            </a:bodyPr>
            <a:lstStyle>
              <a:defPPr>
                <a:defRPr lang="nl-BE"/>
              </a:defPPr>
              <a:lvl1pPr>
                <a:defRPr sz="3600">
                  <a:solidFill>
                    <a:schemeClr val="accent6"/>
                  </a:solidFill>
                </a:defRPr>
              </a:lvl1pPr>
            </a:lstStyle>
            <a:p>
              <a:r>
                <a:rPr lang="en-GB" dirty="0"/>
                <a:t>❶</a:t>
              </a:r>
            </a:p>
          </p:txBody>
        </p:sp>
      </p:grpSp>
      <p:sp>
        <p:nvSpPr>
          <p:cNvPr id="94" name="Tekstvak 93"/>
          <p:cNvSpPr txBox="1"/>
          <p:nvPr/>
        </p:nvSpPr>
        <p:spPr>
          <a:xfrm>
            <a:off x="11464931" y="2338577"/>
            <a:ext cx="745066" cy="646331"/>
          </a:xfrm>
          <a:prstGeom prst="rect">
            <a:avLst/>
          </a:prstGeom>
          <a:noFill/>
        </p:spPr>
        <p:txBody>
          <a:bodyPr wrap="square" rtlCol="0">
            <a:spAutoFit/>
          </a:bodyPr>
          <a:lstStyle>
            <a:defPPr>
              <a:defRPr lang="nl-BE"/>
            </a:defPPr>
            <a:lvl1pPr>
              <a:defRPr sz="3600">
                <a:solidFill>
                  <a:schemeClr val="accent6"/>
                </a:solidFill>
              </a:defRPr>
            </a:lvl1pPr>
          </a:lstStyle>
          <a:p>
            <a:r>
              <a:rPr lang="en-GB" dirty="0"/>
              <a:t>❼</a:t>
            </a:r>
          </a:p>
        </p:txBody>
      </p:sp>
      <p:grpSp>
        <p:nvGrpSpPr>
          <p:cNvPr id="4" name="Groep 3"/>
          <p:cNvGrpSpPr/>
          <p:nvPr/>
        </p:nvGrpSpPr>
        <p:grpSpPr>
          <a:xfrm>
            <a:off x="230159" y="3016240"/>
            <a:ext cx="2491110" cy="731879"/>
            <a:chOff x="230159" y="3016240"/>
            <a:chExt cx="2491110" cy="731879"/>
          </a:xfrm>
        </p:grpSpPr>
        <p:grpSp>
          <p:nvGrpSpPr>
            <p:cNvPr id="40" name="Groep 39"/>
            <p:cNvGrpSpPr/>
            <p:nvPr/>
          </p:nvGrpSpPr>
          <p:grpSpPr>
            <a:xfrm>
              <a:off x="230159" y="3028119"/>
              <a:ext cx="1782024" cy="720000"/>
              <a:chOff x="849003" y="5754274"/>
              <a:chExt cx="1782024" cy="720000"/>
            </a:xfrm>
          </p:grpSpPr>
          <p:pic>
            <p:nvPicPr>
              <p:cNvPr id="37" name="Afbeelding 36"/>
              <p:cNvPicPr>
                <a:picLocks noChangeAspect="1"/>
              </p:cNvPicPr>
              <p:nvPr/>
            </p:nvPicPr>
            <p:blipFill rotWithShape="1">
              <a:blip r:embed="rId28" cstate="screen">
                <a:extLst>
                  <a:ext uri="{28A0092B-C50C-407E-A947-70E740481C1C}">
                    <a14:useLocalDpi xmlns:a14="http://schemas.microsoft.com/office/drawing/2010/main"/>
                  </a:ext>
                </a:extLst>
              </a:blip>
              <a:srcRect l="10462" t="15238" r="11270" b="29005"/>
              <a:stretch/>
            </p:blipFill>
            <p:spPr>
              <a:xfrm>
                <a:off x="1309381" y="5754274"/>
                <a:ext cx="1010685" cy="720000"/>
              </a:xfrm>
              <a:prstGeom prst="rect">
                <a:avLst/>
              </a:prstGeom>
            </p:spPr>
          </p:pic>
          <p:sp>
            <p:nvSpPr>
              <p:cNvPr id="38" name="Pijl-omlaag 37"/>
              <p:cNvSpPr/>
              <p:nvPr/>
            </p:nvSpPr>
            <p:spPr>
              <a:xfrm>
                <a:off x="2381645" y="5832861"/>
                <a:ext cx="249382" cy="562826"/>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39" name="Tekstvak 38"/>
              <p:cNvSpPr txBox="1"/>
              <p:nvPr/>
            </p:nvSpPr>
            <p:spPr>
              <a:xfrm>
                <a:off x="849003" y="5791109"/>
                <a:ext cx="462740" cy="646331"/>
              </a:xfrm>
              <a:prstGeom prst="rect">
                <a:avLst/>
              </a:prstGeom>
              <a:noFill/>
            </p:spPr>
            <p:txBody>
              <a:bodyPr wrap="square" rtlCol="0">
                <a:spAutoFit/>
              </a:bodyPr>
              <a:lstStyle/>
              <a:p>
                <a:r>
                  <a:rPr lang="en-GB" sz="3600" b="1" dirty="0">
                    <a:solidFill>
                      <a:schemeClr val="accent6"/>
                    </a:solidFill>
                  </a:rPr>
                  <a:t>=</a:t>
                </a:r>
              </a:p>
            </p:txBody>
          </p:sp>
        </p:grpSp>
        <p:sp>
          <p:nvSpPr>
            <p:cNvPr id="95" name="Tekstvak 94"/>
            <p:cNvSpPr txBox="1"/>
            <p:nvPr/>
          </p:nvSpPr>
          <p:spPr>
            <a:xfrm>
              <a:off x="2043935" y="3016240"/>
              <a:ext cx="677334" cy="646331"/>
            </a:xfrm>
            <a:prstGeom prst="rect">
              <a:avLst/>
            </a:prstGeom>
            <a:noFill/>
          </p:spPr>
          <p:txBody>
            <a:bodyPr wrap="square" rtlCol="0">
              <a:spAutoFit/>
            </a:bodyPr>
            <a:lstStyle/>
            <a:p>
              <a:r>
                <a:rPr lang="en-GB" sz="3600" dirty="0">
                  <a:solidFill>
                    <a:schemeClr val="accent6"/>
                  </a:solidFill>
                </a:rPr>
                <a:t>❼</a:t>
              </a:r>
            </a:p>
          </p:txBody>
        </p:sp>
      </p:grpSp>
    </p:spTree>
    <p:extLst>
      <p:ext uri="{BB962C8B-B14F-4D97-AF65-F5344CB8AC3E}">
        <p14:creationId xmlns:p14="http://schemas.microsoft.com/office/powerpoint/2010/main" val="244796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973654" y="42211"/>
            <a:ext cx="6244683" cy="6462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81088" indent="-1081088">
              <a:tabLst>
                <a:tab pos="1081088" algn="l"/>
              </a:tabLst>
            </a:pPr>
            <a:r>
              <a:rPr lang="en-GB" sz="3600" dirty="0">
                <a:solidFill>
                  <a:schemeClr val="tx2"/>
                </a:solidFill>
                <a:latin typeface="Calibri Light" panose="020F0302020204030204" pitchFamily="34" charset="0"/>
                <a:cs typeface="Calibri Light" panose="020F0302020204030204" pitchFamily="34" charset="0"/>
              </a:rPr>
              <a:t>Agroforestry - </a:t>
            </a:r>
            <a:r>
              <a:rPr lang="en-GB" sz="3600" dirty="0" err="1">
                <a:solidFill>
                  <a:schemeClr val="tx2"/>
                </a:solidFill>
                <a:latin typeface="Calibri Light" panose="020F0302020204030204" pitchFamily="34" charset="0"/>
                <a:cs typeface="Calibri Light" panose="020F0302020204030204" pitchFamily="34" charset="0"/>
              </a:rPr>
              <a:t>boslandbouw</a:t>
            </a:r>
            <a:r>
              <a:rPr lang="en-GB" sz="3600" dirty="0">
                <a:solidFill>
                  <a:schemeClr val="tx2"/>
                </a:solidFill>
                <a:latin typeface="Calibri Light" panose="020F0302020204030204" pitchFamily="34" charset="0"/>
                <a:cs typeface="Calibri Light" panose="020F0302020204030204" pitchFamily="34" charset="0"/>
              </a:rPr>
              <a:t>	</a:t>
            </a:r>
          </a:p>
        </p:txBody>
      </p:sp>
      <p:sp>
        <p:nvSpPr>
          <p:cNvPr id="4" name="Titel 1"/>
          <p:cNvSpPr txBox="1">
            <a:spLocks/>
          </p:cNvSpPr>
          <p:nvPr/>
        </p:nvSpPr>
        <p:spPr>
          <a:xfrm>
            <a:off x="198695" y="42211"/>
            <a:ext cx="1393726" cy="6462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81088" indent="-1081088" algn="l">
              <a:tabLst>
                <a:tab pos="1081088" algn="l"/>
              </a:tabLst>
            </a:pPr>
            <a:r>
              <a:rPr lang="en-GB" sz="3600" dirty="0" err="1">
                <a:solidFill>
                  <a:schemeClr val="tx2"/>
                </a:solidFill>
                <a:latin typeface="Calibri Light" panose="020F0302020204030204" pitchFamily="34" charset="0"/>
                <a:cs typeface="Calibri Light" panose="020F0302020204030204" pitchFamily="34" charset="0"/>
              </a:rPr>
              <a:t>vb</a:t>
            </a:r>
            <a:r>
              <a:rPr lang="en-GB" sz="3600" dirty="0">
                <a:solidFill>
                  <a:schemeClr val="tx2"/>
                </a:solidFill>
                <a:latin typeface="Calibri Light" panose="020F0302020204030204" pitchFamily="34" charset="0"/>
                <a:cs typeface="Calibri Light" panose="020F0302020204030204" pitchFamily="34" charset="0"/>
              </a:rPr>
              <a:t> 5	</a:t>
            </a:r>
          </a:p>
        </p:txBody>
      </p:sp>
      <p:grpSp>
        <p:nvGrpSpPr>
          <p:cNvPr id="33" name="Groep 32"/>
          <p:cNvGrpSpPr/>
          <p:nvPr/>
        </p:nvGrpSpPr>
        <p:grpSpPr>
          <a:xfrm>
            <a:off x="7437" y="802886"/>
            <a:ext cx="12306218" cy="1831751"/>
            <a:chOff x="7437" y="802886"/>
            <a:chExt cx="12306218" cy="1831751"/>
          </a:xfrm>
        </p:grpSpPr>
        <p:grpSp>
          <p:nvGrpSpPr>
            <p:cNvPr id="24" name="Groep 23"/>
            <p:cNvGrpSpPr/>
            <p:nvPr/>
          </p:nvGrpSpPr>
          <p:grpSpPr>
            <a:xfrm>
              <a:off x="1726686" y="815350"/>
              <a:ext cx="4734198" cy="1800000"/>
              <a:chOff x="-774678" y="762790"/>
              <a:chExt cx="4734198" cy="1800000"/>
            </a:xfrm>
          </p:grpSpPr>
          <p:pic>
            <p:nvPicPr>
              <p:cNvPr id="10" name="Shape 351"/>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74678" y="762790"/>
                <a:ext cx="4734198" cy="1800000"/>
              </a:xfrm>
              <a:prstGeom prst="rect">
                <a:avLst/>
              </a:prstGeom>
              <a:noFill/>
              <a:ln>
                <a:noFill/>
              </a:ln>
            </p:spPr>
          </p:pic>
          <p:sp>
            <p:nvSpPr>
              <p:cNvPr id="11" name="Shape 358"/>
              <p:cNvSpPr txBox="1"/>
              <p:nvPr/>
            </p:nvSpPr>
            <p:spPr>
              <a:xfrm>
                <a:off x="38074" y="2087773"/>
                <a:ext cx="548666" cy="439200"/>
              </a:xfrm>
              <a:prstGeom prst="rect">
                <a:avLst/>
              </a:prstGeom>
              <a:noFill/>
              <a:ln>
                <a:noFill/>
              </a:ln>
            </p:spPr>
            <p:txBody>
              <a:bodyPr lIns="91425" tIns="91425" rIns="91425" bIns="91425" anchor="t" anchorCtr="0">
                <a:noAutofit/>
              </a:bodyPr>
              <a:lstStyle/>
              <a:p>
                <a:r>
                  <a:rPr lang="en-GB" dirty="0">
                    <a:solidFill>
                      <a:srgbClr val="FFFFFF"/>
                    </a:solidFill>
                  </a:rPr>
                  <a:t>UK</a:t>
                </a:r>
              </a:p>
            </p:txBody>
          </p:sp>
        </p:grpSp>
        <p:pic>
          <p:nvPicPr>
            <p:cNvPr id="13" name="Afbeelding 12"/>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a:ext>
              </a:extLst>
            </a:blip>
            <a:stretch>
              <a:fillRect/>
            </a:stretch>
          </p:blipFill>
          <p:spPr>
            <a:xfrm>
              <a:off x="5260884" y="815350"/>
              <a:ext cx="2400000" cy="1800000"/>
            </a:xfrm>
            <a:prstGeom prst="rect">
              <a:avLst/>
            </a:prstGeom>
          </p:spPr>
        </p:pic>
        <p:sp>
          <p:nvSpPr>
            <p:cNvPr id="14" name="Shape 357"/>
            <p:cNvSpPr txBox="1"/>
            <p:nvPr/>
          </p:nvSpPr>
          <p:spPr>
            <a:xfrm>
              <a:off x="5357383" y="2195437"/>
              <a:ext cx="1231800" cy="439200"/>
            </a:xfrm>
            <a:prstGeom prst="rect">
              <a:avLst/>
            </a:prstGeom>
            <a:noFill/>
            <a:ln>
              <a:noFill/>
            </a:ln>
          </p:spPr>
          <p:txBody>
            <a:bodyPr lIns="91425" tIns="91425" rIns="91425" bIns="91425" anchor="t" anchorCtr="0">
              <a:noAutofit/>
            </a:bodyPr>
            <a:lstStyle/>
            <a:p>
              <a:r>
                <a:rPr lang="en-GB" dirty="0">
                  <a:solidFill>
                    <a:srgbClr val="FFFFFF"/>
                  </a:solidFill>
                </a:rPr>
                <a:t>UK</a:t>
              </a:r>
            </a:p>
          </p:txBody>
        </p:sp>
        <p:grpSp>
          <p:nvGrpSpPr>
            <p:cNvPr id="25" name="Groep 24"/>
            <p:cNvGrpSpPr/>
            <p:nvPr/>
          </p:nvGrpSpPr>
          <p:grpSpPr>
            <a:xfrm>
              <a:off x="7437" y="815350"/>
              <a:ext cx="2490439" cy="1800000"/>
              <a:chOff x="7437" y="826752"/>
              <a:chExt cx="2490439" cy="1800000"/>
            </a:xfrm>
          </p:grpSpPr>
          <p:pic>
            <p:nvPicPr>
              <p:cNvPr id="16" name="Afbeelding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37" y="826752"/>
                <a:ext cx="2490439" cy="1800000"/>
              </a:xfrm>
              <a:prstGeom prst="rect">
                <a:avLst/>
              </a:prstGeom>
            </p:spPr>
          </p:pic>
          <p:sp>
            <p:nvSpPr>
              <p:cNvPr id="17" name="Shape 357"/>
              <p:cNvSpPr txBox="1"/>
              <p:nvPr/>
            </p:nvSpPr>
            <p:spPr>
              <a:xfrm>
                <a:off x="27295" y="2088745"/>
                <a:ext cx="1231800" cy="439200"/>
              </a:xfrm>
              <a:prstGeom prst="rect">
                <a:avLst/>
              </a:prstGeom>
              <a:noFill/>
              <a:ln>
                <a:noFill/>
              </a:ln>
            </p:spPr>
            <p:txBody>
              <a:bodyPr lIns="91425" tIns="91425" rIns="91425" bIns="91425" anchor="t" anchorCtr="0">
                <a:noAutofit/>
              </a:bodyPr>
              <a:lstStyle/>
              <a:p>
                <a:r>
                  <a:rPr lang="en-GB" dirty="0" err="1">
                    <a:solidFill>
                      <a:srgbClr val="FFFFFF"/>
                    </a:solidFill>
                  </a:rPr>
                  <a:t>Frankrijk</a:t>
                </a:r>
                <a:endParaRPr lang="en-GB" dirty="0">
                  <a:solidFill>
                    <a:srgbClr val="FFFFFF"/>
                  </a:solidFill>
                </a:endParaRPr>
              </a:p>
            </p:txBody>
          </p:sp>
        </p:grpSp>
        <p:pic>
          <p:nvPicPr>
            <p:cNvPr id="22" name="Afbeelding 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12775" y="815350"/>
              <a:ext cx="2578806" cy="1800000"/>
            </a:xfrm>
            <a:prstGeom prst="rect">
              <a:avLst/>
            </a:prstGeom>
          </p:spPr>
        </p:pic>
        <p:grpSp>
          <p:nvGrpSpPr>
            <p:cNvPr id="18" name="Groep 17"/>
            <p:cNvGrpSpPr/>
            <p:nvPr/>
          </p:nvGrpSpPr>
          <p:grpSpPr>
            <a:xfrm>
              <a:off x="9912775" y="815350"/>
              <a:ext cx="2400880" cy="1800000"/>
              <a:chOff x="558044" y="3059431"/>
              <a:chExt cx="2400880" cy="1800000"/>
            </a:xfrm>
          </p:grpSpPr>
          <p:sp>
            <p:nvSpPr>
              <p:cNvPr id="20" name="Shape 357"/>
              <p:cNvSpPr txBox="1"/>
              <p:nvPr/>
            </p:nvSpPr>
            <p:spPr>
              <a:xfrm>
                <a:off x="607972" y="3072161"/>
                <a:ext cx="1231800" cy="439200"/>
              </a:xfrm>
              <a:prstGeom prst="rect">
                <a:avLst/>
              </a:prstGeom>
              <a:noFill/>
              <a:ln>
                <a:noFill/>
              </a:ln>
            </p:spPr>
            <p:txBody>
              <a:bodyPr lIns="91425" tIns="91425" rIns="91425" bIns="91425" anchor="t" anchorCtr="0">
                <a:noAutofit/>
              </a:bodyPr>
              <a:lstStyle/>
              <a:p>
                <a:r>
                  <a:rPr lang="en-GB" dirty="0">
                    <a:solidFill>
                      <a:srgbClr val="FFFFFF"/>
                    </a:solidFill>
                  </a:rPr>
                  <a:t>Nederland</a:t>
                </a:r>
              </a:p>
            </p:txBody>
          </p:sp>
          <p:pic>
            <p:nvPicPr>
              <p:cNvPr id="19" name="Afbeelding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8044" y="3059431"/>
                <a:ext cx="2400880" cy="1800000"/>
              </a:xfrm>
              <a:prstGeom prst="rect">
                <a:avLst/>
              </a:prstGeom>
            </p:spPr>
          </p:pic>
        </p:grpSp>
        <p:sp>
          <p:nvSpPr>
            <p:cNvPr id="23" name="Shape 357"/>
            <p:cNvSpPr txBox="1"/>
            <p:nvPr/>
          </p:nvSpPr>
          <p:spPr>
            <a:xfrm>
              <a:off x="7611751" y="803948"/>
              <a:ext cx="1231800" cy="439200"/>
            </a:xfrm>
            <a:prstGeom prst="rect">
              <a:avLst/>
            </a:prstGeom>
            <a:noFill/>
            <a:ln>
              <a:noFill/>
            </a:ln>
          </p:spPr>
          <p:txBody>
            <a:bodyPr lIns="91425" tIns="91425" rIns="91425" bIns="91425" anchor="t" anchorCtr="0">
              <a:noAutofit/>
            </a:bodyPr>
            <a:lstStyle/>
            <a:p>
              <a:r>
                <a:rPr lang="en-GB" dirty="0" err="1">
                  <a:solidFill>
                    <a:srgbClr val="FFFFFF"/>
                  </a:solidFill>
                </a:rPr>
                <a:t>Spanje</a:t>
              </a:r>
              <a:endParaRPr lang="en-GB" dirty="0">
                <a:solidFill>
                  <a:srgbClr val="FFFFFF"/>
                </a:solidFill>
              </a:endParaRPr>
            </a:p>
          </p:txBody>
        </p:sp>
        <p:sp>
          <p:nvSpPr>
            <p:cNvPr id="28" name="Shape 357"/>
            <p:cNvSpPr txBox="1"/>
            <p:nvPr/>
          </p:nvSpPr>
          <p:spPr>
            <a:xfrm>
              <a:off x="10044205" y="802886"/>
              <a:ext cx="1231800" cy="439200"/>
            </a:xfrm>
            <a:prstGeom prst="rect">
              <a:avLst/>
            </a:prstGeom>
            <a:noFill/>
            <a:ln>
              <a:noFill/>
            </a:ln>
          </p:spPr>
          <p:txBody>
            <a:bodyPr lIns="91425" tIns="91425" rIns="91425" bIns="91425" anchor="t" anchorCtr="0">
              <a:noAutofit/>
            </a:bodyPr>
            <a:lstStyle/>
            <a:p>
              <a:r>
                <a:rPr lang="en-GB" dirty="0">
                  <a:solidFill>
                    <a:srgbClr val="FFFFFF"/>
                  </a:solidFill>
                </a:rPr>
                <a:t>Nederland</a:t>
              </a:r>
            </a:p>
          </p:txBody>
        </p:sp>
      </p:grpSp>
      <p:grpSp>
        <p:nvGrpSpPr>
          <p:cNvPr id="36" name="Groep 35"/>
          <p:cNvGrpSpPr/>
          <p:nvPr/>
        </p:nvGrpSpPr>
        <p:grpSpPr>
          <a:xfrm>
            <a:off x="4839262" y="2634637"/>
            <a:ext cx="3243243" cy="4223363"/>
            <a:chOff x="4839262" y="2634637"/>
            <a:chExt cx="3243243" cy="4223363"/>
          </a:xfrm>
        </p:grpSpPr>
        <p:pic>
          <p:nvPicPr>
            <p:cNvPr id="32" name="Tijdelijke aanduiding voor inhoud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39262" y="2634637"/>
              <a:ext cx="3243243" cy="2160000"/>
            </a:xfrm>
            <a:prstGeom prst="rect">
              <a:avLst/>
            </a:prstGeom>
          </p:spPr>
        </p:pic>
        <p:pic>
          <p:nvPicPr>
            <p:cNvPr id="8" name="Afbeelding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42505" y="4698000"/>
              <a:ext cx="3240000" cy="2160000"/>
            </a:xfrm>
            <a:prstGeom prst="rect">
              <a:avLst/>
            </a:prstGeom>
          </p:spPr>
        </p:pic>
        <p:sp>
          <p:nvSpPr>
            <p:cNvPr id="34" name="Shape 357"/>
            <p:cNvSpPr txBox="1"/>
            <p:nvPr/>
          </p:nvSpPr>
          <p:spPr>
            <a:xfrm>
              <a:off x="4839262" y="4239513"/>
              <a:ext cx="1363493" cy="439200"/>
            </a:xfrm>
            <a:prstGeom prst="rect">
              <a:avLst/>
            </a:prstGeom>
            <a:noFill/>
            <a:ln>
              <a:noFill/>
            </a:ln>
          </p:spPr>
          <p:txBody>
            <a:bodyPr lIns="91425" tIns="91425" rIns="91425" bIns="91425" anchor="t" anchorCtr="0">
              <a:noAutofit/>
            </a:bodyPr>
            <a:lstStyle/>
            <a:p>
              <a:r>
                <a:rPr lang="en-GB" dirty="0" err="1">
                  <a:solidFill>
                    <a:srgbClr val="FFFFFF"/>
                  </a:solidFill>
                </a:rPr>
                <a:t>Vlaanderen</a:t>
              </a:r>
              <a:endParaRPr lang="en-GB" dirty="0">
                <a:solidFill>
                  <a:srgbClr val="FFFFFF"/>
                </a:solidFill>
              </a:endParaRPr>
            </a:p>
          </p:txBody>
        </p:sp>
        <p:sp>
          <p:nvSpPr>
            <p:cNvPr id="35" name="Shape 357"/>
            <p:cNvSpPr txBox="1"/>
            <p:nvPr/>
          </p:nvSpPr>
          <p:spPr>
            <a:xfrm>
              <a:off x="4839262" y="6399513"/>
              <a:ext cx="1363493" cy="439200"/>
            </a:xfrm>
            <a:prstGeom prst="rect">
              <a:avLst/>
            </a:prstGeom>
            <a:noFill/>
            <a:ln>
              <a:noFill/>
            </a:ln>
          </p:spPr>
          <p:txBody>
            <a:bodyPr lIns="91425" tIns="91425" rIns="91425" bIns="91425" anchor="t" anchorCtr="0">
              <a:noAutofit/>
            </a:bodyPr>
            <a:lstStyle/>
            <a:p>
              <a:r>
                <a:rPr lang="en-GB" dirty="0" err="1">
                  <a:solidFill>
                    <a:srgbClr val="FFFFFF"/>
                  </a:solidFill>
                </a:rPr>
                <a:t>Vlaanderen</a:t>
              </a:r>
              <a:endParaRPr lang="en-GB" dirty="0">
                <a:solidFill>
                  <a:srgbClr val="FFFFFF"/>
                </a:solidFill>
              </a:endParaRPr>
            </a:p>
          </p:txBody>
        </p:sp>
      </p:grpSp>
      <p:grpSp>
        <p:nvGrpSpPr>
          <p:cNvPr id="39" name="Groep 38"/>
          <p:cNvGrpSpPr/>
          <p:nvPr/>
        </p:nvGrpSpPr>
        <p:grpSpPr>
          <a:xfrm>
            <a:off x="19861" y="2634637"/>
            <a:ext cx="4546272" cy="4204076"/>
            <a:chOff x="116503" y="2634637"/>
            <a:chExt cx="4546272" cy="4204076"/>
          </a:xfrm>
        </p:grpSpPr>
        <p:pic>
          <p:nvPicPr>
            <p:cNvPr id="37" name="Image 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14935" y="2634637"/>
              <a:ext cx="3549408" cy="4204076"/>
            </a:xfrm>
            <a:prstGeom prst="rect">
              <a:avLst/>
            </a:prstGeom>
            <a:ln>
              <a:solidFill>
                <a:schemeClr val="tx1"/>
              </a:solidFill>
            </a:ln>
          </p:spPr>
        </p:pic>
        <p:sp>
          <p:nvSpPr>
            <p:cNvPr id="38" name="ZoneTexte 10"/>
            <p:cNvSpPr txBox="1"/>
            <p:nvPr/>
          </p:nvSpPr>
          <p:spPr>
            <a:xfrm>
              <a:off x="116503" y="4587190"/>
              <a:ext cx="4546272" cy="923330"/>
            </a:xfrm>
            <a:prstGeom prst="rect">
              <a:avLst/>
            </a:prstGeom>
            <a:noFill/>
          </p:spPr>
          <p:txBody>
            <a:bodyPr wrap="square" rtlCol="0">
              <a:spAutoFit/>
            </a:bodyPr>
            <a:lstStyle/>
            <a:p>
              <a:pPr algn="ctr"/>
              <a:r>
                <a:rPr lang="fr-BE" i="1" dirty="0">
                  <a:cs typeface="Arial" panose="020B0604020202020204" pitchFamily="34" charset="0"/>
                </a:rPr>
                <a:t>« De boom </a:t>
              </a:r>
              <a:r>
                <a:rPr lang="fr-BE" i="1" dirty="0" err="1">
                  <a:cs typeface="Arial" panose="020B0604020202020204" pitchFamily="34" charset="0"/>
                </a:rPr>
                <a:t>heeft</a:t>
              </a:r>
              <a:r>
                <a:rPr lang="fr-BE" i="1" dirty="0">
                  <a:cs typeface="Arial" panose="020B0604020202020204" pitchFamily="34" charset="0"/>
                </a:rPr>
                <a:t> </a:t>
              </a:r>
              <a:r>
                <a:rPr lang="fr-BE" i="1" dirty="0" err="1">
                  <a:cs typeface="Arial" panose="020B0604020202020204" pitchFamily="34" charset="0"/>
                </a:rPr>
                <a:t>toegang</a:t>
              </a:r>
              <a:r>
                <a:rPr lang="fr-BE" i="1" dirty="0">
                  <a:cs typeface="Arial" panose="020B0604020202020204" pitchFamily="34" charset="0"/>
                </a:rPr>
                <a:t> </a:t>
              </a:r>
              <a:r>
                <a:rPr lang="fr-BE" i="1" dirty="0" err="1">
                  <a:cs typeface="Arial" panose="020B0604020202020204" pitchFamily="34" charset="0"/>
                </a:rPr>
                <a:t>tot</a:t>
              </a:r>
              <a:r>
                <a:rPr lang="fr-BE" i="1" dirty="0">
                  <a:cs typeface="Arial" panose="020B0604020202020204" pitchFamily="34" charset="0"/>
                </a:rPr>
                <a:t> </a:t>
              </a:r>
              <a:r>
                <a:rPr lang="fr-BE" i="1" dirty="0" err="1">
                  <a:cs typeface="Arial" panose="020B0604020202020204" pitchFamily="34" charset="0"/>
                </a:rPr>
                <a:t>hulpbronnen</a:t>
              </a:r>
              <a:r>
                <a:rPr lang="fr-BE" i="1" dirty="0">
                  <a:cs typeface="Arial" panose="020B0604020202020204" pitchFamily="34" charset="0"/>
                </a:rPr>
                <a:t> </a:t>
              </a:r>
              <a:r>
                <a:rPr lang="fr-BE" i="1" dirty="0" err="1">
                  <a:cs typeface="Arial" panose="020B0604020202020204" pitchFamily="34" charset="0"/>
                </a:rPr>
                <a:t>waar</a:t>
              </a:r>
              <a:r>
                <a:rPr lang="fr-BE" i="1" dirty="0">
                  <a:cs typeface="Arial" panose="020B0604020202020204" pitchFamily="34" charset="0"/>
                </a:rPr>
                <a:t> het </a:t>
              </a:r>
              <a:r>
                <a:rPr lang="fr-BE" i="1" dirty="0" err="1">
                  <a:cs typeface="Arial" panose="020B0604020202020204" pitchFamily="34" charset="0"/>
                </a:rPr>
                <a:t>gewas</a:t>
              </a:r>
              <a:r>
                <a:rPr lang="fr-BE" i="1" dirty="0">
                  <a:cs typeface="Arial" panose="020B0604020202020204" pitchFamily="34" charset="0"/>
                </a:rPr>
                <a:t> </a:t>
              </a:r>
              <a:r>
                <a:rPr lang="fr-BE" i="1" dirty="0" err="1">
                  <a:cs typeface="Arial" panose="020B0604020202020204" pitchFamily="34" charset="0"/>
                </a:rPr>
                <a:t>anders</a:t>
              </a:r>
              <a:r>
                <a:rPr lang="fr-BE" i="1" dirty="0">
                  <a:cs typeface="Arial" panose="020B0604020202020204" pitchFamily="34" charset="0"/>
                </a:rPr>
                <a:t> niet </a:t>
              </a:r>
              <a:r>
                <a:rPr lang="fr-BE" i="1" dirty="0" err="1">
                  <a:cs typeface="Arial" panose="020B0604020202020204" pitchFamily="34" charset="0"/>
                </a:rPr>
                <a:t>aan</a:t>
              </a:r>
              <a:r>
                <a:rPr lang="fr-BE" i="1" dirty="0">
                  <a:cs typeface="Arial" panose="020B0604020202020204" pitchFamily="34" charset="0"/>
                </a:rPr>
                <a:t> kan</a:t>
              </a:r>
              <a:r>
                <a:rPr lang="fr-BE" dirty="0">
                  <a:cs typeface="Arial" panose="020B0604020202020204" pitchFamily="34" charset="0"/>
                </a:rPr>
                <a:t> »</a:t>
              </a:r>
            </a:p>
            <a:p>
              <a:pPr algn="ctr"/>
              <a:r>
                <a:rPr lang="fr-BE" dirty="0">
                  <a:cs typeface="Arial" panose="020B0604020202020204" pitchFamily="34" charset="0"/>
                </a:rPr>
                <a:t> (</a:t>
              </a:r>
              <a:r>
                <a:rPr lang="fr-BE" dirty="0" err="1">
                  <a:cs typeface="Arial" panose="020B0604020202020204" pitchFamily="34" charset="0"/>
                </a:rPr>
                <a:t>Ong</a:t>
              </a:r>
              <a:r>
                <a:rPr lang="fr-BE" dirty="0">
                  <a:cs typeface="Arial" panose="020B0604020202020204" pitchFamily="34" charset="0"/>
                </a:rPr>
                <a:t> et al., 1996) </a:t>
              </a:r>
            </a:p>
          </p:txBody>
        </p:sp>
      </p:grpSp>
      <p:grpSp>
        <p:nvGrpSpPr>
          <p:cNvPr id="57" name="Groep 56"/>
          <p:cNvGrpSpPr/>
          <p:nvPr/>
        </p:nvGrpSpPr>
        <p:grpSpPr>
          <a:xfrm>
            <a:off x="8647477" y="3035186"/>
            <a:ext cx="3301981" cy="3128217"/>
            <a:chOff x="8491363" y="3035186"/>
            <a:chExt cx="3301981" cy="3128217"/>
          </a:xfrm>
        </p:grpSpPr>
        <p:sp>
          <p:nvSpPr>
            <p:cNvPr id="40" name="Rechthoek 39"/>
            <p:cNvSpPr/>
            <p:nvPr/>
          </p:nvSpPr>
          <p:spPr>
            <a:xfrm>
              <a:off x="8527467" y="3035186"/>
              <a:ext cx="3229773" cy="1643527"/>
            </a:xfrm>
            <a:prstGeom prst="rect">
              <a:avLst/>
            </a:prstGeom>
          </p:spPr>
          <p:txBody>
            <a:bodyPr wrap="square">
              <a:spAutoFit/>
            </a:bodyPr>
            <a:lstStyle/>
            <a:p>
              <a:pPr marL="182562" lvl="1">
                <a:lnSpc>
                  <a:spcPct val="90000"/>
                </a:lnSpc>
                <a:spcBef>
                  <a:spcPct val="20000"/>
                </a:spcBef>
              </a:pPr>
              <a:r>
                <a:rPr lang="nl-BE" dirty="0">
                  <a:latin typeface="Arial" charset="0"/>
                  <a:cs typeface="Arial" charset="0"/>
                </a:rPr>
                <a:t>Vaak een </a:t>
              </a:r>
              <a:r>
                <a:rPr lang="nl-BE" b="1" dirty="0">
                  <a:latin typeface="Arial" charset="0"/>
                  <a:cs typeface="Arial" charset="0"/>
                </a:rPr>
                <a:t>hogere totale productie van biomassa </a:t>
              </a:r>
              <a:r>
                <a:rPr lang="nl-BE" dirty="0">
                  <a:latin typeface="Arial" charset="0"/>
                  <a:cs typeface="Arial" charset="0"/>
                </a:rPr>
                <a:t>ten opzichte van een enkelvoudige, zuivere teelt</a:t>
              </a:r>
            </a:p>
            <a:p>
              <a:pPr marL="182562" lvl="1" algn="ctr">
                <a:lnSpc>
                  <a:spcPct val="90000"/>
                </a:lnSpc>
                <a:spcBef>
                  <a:spcPct val="20000"/>
                </a:spcBef>
              </a:pPr>
              <a:r>
                <a:rPr lang="en-GB" dirty="0">
                  <a:latin typeface="Arial" charset="0"/>
                  <a:cs typeface="Arial" charset="0"/>
                </a:rPr>
                <a:t>1+1 &gt; 2 </a:t>
              </a:r>
            </a:p>
            <a:p>
              <a:pPr marL="898525" lvl="2" indent="-258763">
                <a:lnSpc>
                  <a:spcPct val="90000"/>
                </a:lnSpc>
                <a:buFont typeface="Arial" charset="0"/>
                <a:buChar char="•"/>
              </a:pPr>
              <a:endParaRPr lang="en-GB" dirty="0">
                <a:latin typeface="Arial" charset="0"/>
                <a:cs typeface="Arial" charset="0"/>
              </a:endParaRPr>
            </a:p>
          </p:txBody>
        </p:sp>
        <p:grpSp>
          <p:nvGrpSpPr>
            <p:cNvPr id="53" name="Groep 52"/>
            <p:cNvGrpSpPr/>
            <p:nvPr/>
          </p:nvGrpSpPr>
          <p:grpSpPr>
            <a:xfrm>
              <a:off x="8491363" y="4694837"/>
              <a:ext cx="3301981" cy="1468566"/>
              <a:chOff x="8589760" y="4694837"/>
              <a:chExt cx="3301981" cy="1468566"/>
            </a:xfrm>
          </p:grpSpPr>
          <p:grpSp>
            <p:nvGrpSpPr>
              <p:cNvPr id="51" name="Groep 50"/>
              <p:cNvGrpSpPr/>
              <p:nvPr/>
            </p:nvGrpSpPr>
            <p:grpSpPr>
              <a:xfrm>
                <a:off x="10650454" y="4694837"/>
                <a:ext cx="1241287" cy="1461512"/>
                <a:chOff x="8442510" y="5285678"/>
                <a:chExt cx="1241287" cy="1461512"/>
              </a:xfrm>
            </p:grpSpPr>
            <p:sp>
              <p:nvSpPr>
                <p:cNvPr id="42" name="Rechthoek 41"/>
                <p:cNvSpPr/>
                <p:nvPr/>
              </p:nvSpPr>
              <p:spPr>
                <a:xfrm>
                  <a:off x="8442510" y="5285678"/>
                  <a:ext cx="413747" cy="146151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43" name="Rechthoek 42"/>
                <p:cNvSpPr/>
                <p:nvPr/>
              </p:nvSpPr>
              <p:spPr>
                <a:xfrm>
                  <a:off x="8856303" y="5285678"/>
                  <a:ext cx="827494" cy="1461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grpSp>
          <p:grpSp>
            <p:nvGrpSpPr>
              <p:cNvPr id="50" name="Groep 49"/>
              <p:cNvGrpSpPr/>
              <p:nvPr/>
            </p:nvGrpSpPr>
            <p:grpSpPr>
              <a:xfrm>
                <a:off x="8589760" y="4701891"/>
                <a:ext cx="1241241" cy="1461512"/>
                <a:chOff x="10801269" y="5285678"/>
                <a:chExt cx="1241241" cy="1461512"/>
              </a:xfrm>
            </p:grpSpPr>
            <p:sp>
              <p:nvSpPr>
                <p:cNvPr id="44" name="Rechthoek 43"/>
                <p:cNvSpPr/>
                <p:nvPr/>
              </p:nvSpPr>
              <p:spPr>
                <a:xfrm>
                  <a:off x="10801269" y="5285678"/>
                  <a:ext cx="1241241" cy="1461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cxnSp>
              <p:nvCxnSpPr>
                <p:cNvPr id="45" name="Rechte verbindingslijn 44"/>
                <p:cNvCxnSpPr/>
                <p:nvPr/>
              </p:nvCxnSpPr>
              <p:spPr>
                <a:xfrm>
                  <a:off x="11024586" y="5285678"/>
                  <a:ext cx="0" cy="1461512"/>
                </a:xfrm>
                <a:prstGeom prst="line">
                  <a:avLst/>
                </a:prstGeom>
                <a:ln w="63500">
                  <a:solidFill>
                    <a:schemeClr val="accent3">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p:nvCxnSpPr>
              <p:spPr>
                <a:xfrm>
                  <a:off x="11283809" y="5285678"/>
                  <a:ext cx="0" cy="1461512"/>
                </a:xfrm>
                <a:prstGeom prst="line">
                  <a:avLst/>
                </a:prstGeom>
                <a:ln w="63500">
                  <a:solidFill>
                    <a:schemeClr val="accent3">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p:nvCxnSpPr>
              <p:spPr>
                <a:xfrm>
                  <a:off x="11537558" y="5285678"/>
                  <a:ext cx="0" cy="1461512"/>
                </a:xfrm>
                <a:prstGeom prst="line">
                  <a:avLst/>
                </a:prstGeom>
                <a:ln w="63500">
                  <a:solidFill>
                    <a:schemeClr val="accent3">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p:nvCxnSpPr>
              <p:spPr>
                <a:xfrm>
                  <a:off x="11810793" y="5285678"/>
                  <a:ext cx="0" cy="1461512"/>
                </a:xfrm>
                <a:prstGeom prst="line">
                  <a:avLst/>
                </a:prstGeom>
                <a:ln w="63500">
                  <a:solidFill>
                    <a:schemeClr val="accent3">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9" name="Tekstvak 48"/>
              <p:cNvSpPr txBox="1"/>
              <p:nvPr/>
            </p:nvSpPr>
            <p:spPr>
              <a:xfrm>
                <a:off x="9951072" y="5040873"/>
                <a:ext cx="579310" cy="769441"/>
              </a:xfrm>
              <a:prstGeom prst="rect">
                <a:avLst/>
              </a:prstGeom>
              <a:noFill/>
            </p:spPr>
            <p:txBody>
              <a:bodyPr wrap="square" rtlCol="0">
                <a:spAutoFit/>
              </a:bodyPr>
              <a:lstStyle/>
              <a:p>
                <a:pPr algn="ctr"/>
                <a:r>
                  <a:rPr lang="nl-BE" sz="4400" dirty="0"/>
                  <a:t>&gt;</a:t>
                </a:r>
              </a:p>
            </p:txBody>
          </p:sp>
        </p:grpSp>
      </p:grpSp>
      <p:grpSp>
        <p:nvGrpSpPr>
          <p:cNvPr id="58" name="Groep 57"/>
          <p:cNvGrpSpPr/>
          <p:nvPr/>
        </p:nvGrpSpPr>
        <p:grpSpPr>
          <a:xfrm>
            <a:off x="4117943" y="2740857"/>
            <a:ext cx="7717735" cy="3969802"/>
            <a:chOff x="4117943" y="2740857"/>
            <a:chExt cx="7717735" cy="3969802"/>
          </a:xfrm>
        </p:grpSpPr>
        <p:sp>
          <p:nvSpPr>
            <p:cNvPr id="52" name="Tekstvak 51"/>
            <p:cNvSpPr txBox="1"/>
            <p:nvPr/>
          </p:nvSpPr>
          <p:spPr>
            <a:xfrm>
              <a:off x="8449028" y="6341327"/>
              <a:ext cx="3386650" cy="369332"/>
            </a:xfrm>
            <a:prstGeom prst="rect">
              <a:avLst/>
            </a:prstGeom>
            <a:noFill/>
          </p:spPr>
          <p:txBody>
            <a:bodyPr wrap="square" rtlCol="0">
              <a:spAutoFit/>
            </a:bodyPr>
            <a:lstStyle/>
            <a:p>
              <a:r>
                <a:rPr lang="en-GB" dirty="0">
                  <a:hlinkClick r:id="rId12"/>
                </a:rPr>
                <a:t>www.agroforestryvlaanderen.be</a:t>
              </a:r>
              <a:r>
                <a:rPr lang="en-GB" dirty="0"/>
                <a:t> </a:t>
              </a:r>
            </a:p>
          </p:txBody>
        </p:sp>
        <p:sp>
          <p:nvSpPr>
            <p:cNvPr id="55" name="Tekstvak 54"/>
            <p:cNvSpPr txBox="1"/>
            <p:nvPr/>
          </p:nvSpPr>
          <p:spPr>
            <a:xfrm>
              <a:off x="4117943" y="2742232"/>
              <a:ext cx="721319" cy="1815882"/>
            </a:xfrm>
            <a:prstGeom prst="rect">
              <a:avLst/>
            </a:prstGeom>
            <a:noFill/>
          </p:spPr>
          <p:txBody>
            <a:bodyPr wrap="square" rtlCol="0">
              <a:spAutoFit/>
            </a:bodyPr>
            <a:lstStyle>
              <a:defPPr>
                <a:defRPr lang="nl-BE"/>
              </a:defPPr>
              <a:lvl1pPr>
                <a:defRPr sz="3600">
                  <a:solidFill>
                    <a:schemeClr val="accent6"/>
                  </a:solidFill>
                </a:defRPr>
              </a:lvl1pPr>
            </a:lstStyle>
            <a:p>
              <a:r>
                <a:rPr lang="en-GB" sz="2800" kern="0" dirty="0">
                  <a:solidFill>
                    <a:srgbClr val="70AD47"/>
                  </a:solidFill>
                </a:rPr>
                <a:t>❶</a:t>
              </a:r>
            </a:p>
            <a:p>
              <a:r>
                <a:rPr lang="en-GB" sz="2800" kern="0" dirty="0">
                  <a:solidFill>
                    <a:srgbClr val="70AD47"/>
                  </a:solidFill>
                </a:rPr>
                <a:t>❷</a:t>
              </a:r>
            </a:p>
            <a:p>
              <a:r>
                <a:rPr lang="en-GB" sz="2800" dirty="0"/>
                <a:t>❸</a:t>
              </a:r>
            </a:p>
            <a:p>
              <a:r>
                <a:rPr lang="en-GB" sz="2800" dirty="0"/>
                <a:t>❹</a:t>
              </a:r>
            </a:p>
          </p:txBody>
        </p:sp>
        <p:sp>
          <p:nvSpPr>
            <p:cNvPr id="56" name="Tekstvak 55"/>
            <p:cNvSpPr txBox="1"/>
            <p:nvPr/>
          </p:nvSpPr>
          <p:spPr>
            <a:xfrm>
              <a:off x="8080859" y="2740857"/>
              <a:ext cx="721319" cy="1815882"/>
            </a:xfrm>
            <a:prstGeom prst="rect">
              <a:avLst/>
            </a:prstGeom>
            <a:noFill/>
          </p:spPr>
          <p:txBody>
            <a:bodyPr wrap="square" rtlCol="0">
              <a:spAutoFit/>
            </a:bodyPr>
            <a:lstStyle>
              <a:defPPr>
                <a:defRPr lang="nl-BE"/>
              </a:defPPr>
              <a:lvl1pPr>
                <a:defRPr sz="3600">
                  <a:solidFill>
                    <a:schemeClr val="accent6"/>
                  </a:solidFill>
                </a:defRPr>
              </a:lvl1pPr>
            </a:lstStyle>
            <a:p>
              <a:r>
                <a:rPr lang="en-GB" sz="2800" dirty="0"/>
                <a:t>❺</a:t>
              </a:r>
            </a:p>
            <a:p>
              <a:r>
                <a:rPr lang="en-GB" sz="2800" dirty="0"/>
                <a:t>❻</a:t>
              </a:r>
            </a:p>
            <a:p>
              <a:r>
                <a:rPr lang="en-GB" sz="2800" dirty="0"/>
                <a:t>❼</a:t>
              </a:r>
            </a:p>
            <a:p>
              <a:r>
                <a:rPr lang="en-GB" sz="2800" dirty="0"/>
                <a:t>⓬</a:t>
              </a:r>
            </a:p>
          </p:txBody>
        </p:sp>
      </p:grpSp>
    </p:spTree>
    <p:extLst>
      <p:ext uri="{BB962C8B-B14F-4D97-AF65-F5344CB8AC3E}">
        <p14:creationId xmlns:p14="http://schemas.microsoft.com/office/powerpoint/2010/main" val="83654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p:cNvGrpSpPr/>
          <p:nvPr/>
        </p:nvGrpSpPr>
        <p:grpSpPr>
          <a:xfrm>
            <a:off x="3935760" y="5451302"/>
            <a:ext cx="4907360" cy="1434083"/>
            <a:chOff x="3935760" y="5451302"/>
            <a:chExt cx="4907360" cy="1434083"/>
          </a:xfrm>
        </p:grpSpPr>
        <p:pic>
          <p:nvPicPr>
            <p:cNvPr id="3081" name="Picture 9" descr="http://nieuwseditor2.mediatech.be/data/beeuwsaert/kippenstal%20lauwerie(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3935760" y="5451302"/>
              <a:ext cx="4907360" cy="1434083"/>
            </a:xfrm>
            <a:prstGeom prst="rect">
              <a:avLst/>
            </a:prstGeom>
            <a:noFill/>
            <a:extLst>
              <a:ext uri="{909E8E84-426E-40DD-AFC4-6F175D3DCCD1}">
                <a14:hiddenFill xmlns:a14="http://schemas.microsoft.com/office/drawing/2010/main">
                  <a:solidFill>
                    <a:srgbClr val="FFFFFF"/>
                  </a:solidFill>
                </a14:hiddenFill>
              </a:ext>
            </a:extLst>
          </p:spPr>
        </p:pic>
        <p:sp>
          <p:nvSpPr>
            <p:cNvPr id="68" name="Tekstvak 67"/>
            <p:cNvSpPr txBox="1"/>
            <p:nvPr/>
          </p:nvSpPr>
          <p:spPr>
            <a:xfrm>
              <a:off x="4907323" y="6183875"/>
              <a:ext cx="67733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⓬</a:t>
              </a:r>
            </a:p>
          </p:txBody>
        </p:sp>
      </p:grpSp>
      <p:sp>
        <p:nvSpPr>
          <p:cNvPr id="5" name="Titel 1"/>
          <p:cNvSpPr>
            <a:spLocks noGrp="1"/>
          </p:cNvSpPr>
          <p:nvPr>
            <p:ph type="title"/>
          </p:nvPr>
        </p:nvSpPr>
        <p:spPr>
          <a:xfrm>
            <a:off x="2639616" y="-47429"/>
            <a:ext cx="8229600" cy="825538"/>
          </a:xfrm>
        </p:spPr>
        <p:txBody>
          <a:bodyPr/>
          <a:lstStyle/>
          <a:p>
            <a:r>
              <a:rPr lang="nl-BE" dirty="0">
                <a:solidFill>
                  <a:schemeClr val="tx2"/>
                </a:solidFill>
                <a:latin typeface="Calibri Light" panose="020F0302020204030204" pitchFamily="34" charset="0"/>
                <a:cs typeface="Calibri Light" panose="020F0302020204030204" pitchFamily="34" charset="0"/>
              </a:rPr>
              <a:t>AE serre ≠ contradictie</a:t>
            </a:r>
          </a:p>
        </p:txBody>
      </p:sp>
      <p:pic>
        <p:nvPicPr>
          <p:cNvPr id="3074" name="Picture 2" descr="http://euregioscheldemond.westsite.be/uploadpics/Foto's%20Interreg%20IV/Glastuinbouw.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0568" y="3284984"/>
            <a:ext cx="3801885" cy="250488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21310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33637" y="-31822"/>
            <a:ext cx="2277132" cy="152807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ep 15"/>
          <p:cNvGrpSpPr/>
          <p:nvPr/>
        </p:nvGrpSpPr>
        <p:grpSpPr>
          <a:xfrm>
            <a:off x="602350" y="-31822"/>
            <a:ext cx="7460154" cy="4047012"/>
            <a:chOff x="602350" y="-31822"/>
            <a:chExt cx="7460154" cy="4047012"/>
          </a:xfrm>
        </p:grpSpPr>
        <p:grpSp>
          <p:nvGrpSpPr>
            <p:cNvPr id="25" name="Groep 24"/>
            <p:cNvGrpSpPr/>
            <p:nvPr/>
          </p:nvGrpSpPr>
          <p:grpSpPr>
            <a:xfrm>
              <a:off x="1524000" y="-31822"/>
              <a:ext cx="6538504" cy="4047012"/>
              <a:chOff x="0" y="-31822"/>
              <a:chExt cx="6538504" cy="4047012"/>
            </a:xfrm>
          </p:grpSpPr>
          <p:grpSp>
            <p:nvGrpSpPr>
              <p:cNvPr id="12" name="Groep 11"/>
              <p:cNvGrpSpPr/>
              <p:nvPr/>
            </p:nvGrpSpPr>
            <p:grpSpPr>
              <a:xfrm>
                <a:off x="2411761" y="1074150"/>
                <a:ext cx="4126742" cy="1706778"/>
                <a:chOff x="4843233" y="1196752"/>
                <a:chExt cx="4214492" cy="1947881"/>
              </a:xfrm>
            </p:grpSpPr>
            <p:pic>
              <p:nvPicPr>
                <p:cNvPr id="3079" name="Picture 7"/>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a:ext>
                  </a:extLst>
                </a:blip>
                <a:srcRect/>
                <a:stretch/>
              </p:blipFill>
              <p:spPr bwMode="auto">
                <a:xfrm>
                  <a:off x="4843233" y="1196752"/>
                  <a:ext cx="2161049" cy="1947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rightnessContrast bright="18000"/>
                          </a14:imgEffect>
                        </a14:imgLayer>
                      </a14:imgProps>
                    </a:ext>
                    <a:ext uri="{28A0092B-C50C-407E-A947-70E740481C1C}">
                      <a14:useLocalDpi xmlns:a14="http://schemas.microsoft.com/office/drawing/2010/main"/>
                    </a:ext>
                  </a:extLst>
                </a:blip>
                <a:srcRect/>
                <a:stretch/>
              </p:blipFill>
              <p:spPr bwMode="auto">
                <a:xfrm>
                  <a:off x="6975867" y="1196932"/>
                  <a:ext cx="2081858" cy="194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vak 10"/>
                <p:cNvSpPr txBox="1"/>
                <p:nvPr/>
              </p:nvSpPr>
              <p:spPr>
                <a:xfrm>
                  <a:off x="6167575" y="2287119"/>
                  <a:ext cx="1784922" cy="421505"/>
                </a:xfrm>
                <a:prstGeom prst="rect">
                  <a:avLst/>
                </a:prstGeom>
                <a:noFill/>
              </p:spPr>
              <p:txBody>
                <a:bodyPr wrap="square" rtlCol="0">
                  <a:spAutoFit/>
                </a:bodyPr>
                <a:lstStyle/>
                <a:p>
                  <a:r>
                    <a:rPr lang="nl-BE" dirty="0" err="1">
                      <a:solidFill>
                        <a:prstClr val="white"/>
                      </a:solidFill>
                      <a:latin typeface="Calibri"/>
                    </a:rPr>
                    <a:t>Bankerplanten</a:t>
                  </a:r>
                  <a:r>
                    <a:rPr lang="nl-BE" dirty="0">
                      <a:solidFill>
                        <a:prstClr val="white"/>
                      </a:solidFill>
                      <a:latin typeface="Calibri"/>
                    </a:rPr>
                    <a:t> ?</a:t>
                  </a:r>
                </a:p>
              </p:txBody>
            </p:sp>
          </p:grpSp>
          <p:grpSp>
            <p:nvGrpSpPr>
              <p:cNvPr id="3" name="Groep 2"/>
              <p:cNvGrpSpPr/>
              <p:nvPr/>
            </p:nvGrpSpPr>
            <p:grpSpPr>
              <a:xfrm>
                <a:off x="183034" y="1074150"/>
                <a:ext cx="2217778" cy="1688180"/>
                <a:chOff x="15259" y="842190"/>
                <a:chExt cx="2385553" cy="1682702"/>
              </a:xfrm>
            </p:grpSpPr>
            <p:pic>
              <p:nvPicPr>
                <p:cNvPr id="26" name="Afbeelding 2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496" y="842190"/>
                  <a:ext cx="2365316" cy="1682702"/>
                </a:xfrm>
                <a:prstGeom prst="rect">
                  <a:avLst/>
                </a:prstGeom>
              </p:spPr>
            </p:pic>
            <p:sp>
              <p:nvSpPr>
                <p:cNvPr id="30" name="Tekstvak 29"/>
                <p:cNvSpPr txBox="1"/>
                <p:nvPr/>
              </p:nvSpPr>
              <p:spPr>
                <a:xfrm>
                  <a:off x="15259" y="2065953"/>
                  <a:ext cx="1747758" cy="369332"/>
                </a:xfrm>
                <a:prstGeom prst="rect">
                  <a:avLst/>
                </a:prstGeom>
                <a:noFill/>
              </p:spPr>
              <p:txBody>
                <a:bodyPr wrap="square" rtlCol="0">
                  <a:spAutoFit/>
                </a:bodyPr>
                <a:lstStyle/>
                <a:p>
                  <a:pPr algn="ctr"/>
                  <a:r>
                    <a:rPr lang="nl-BE" dirty="0">
                      <a:solidFill>
                        <a:prstClr val="white"/>
                      </a:solidFill>
                      <a:latin typeface="Calibri"/>
                    </a:rPr>
                    <a:t>overhouden ?</a:t>
                  </a:r>
                </a:p>
              </p:txBody>
            </p:sp>
          </p:grpSp>
          <p:grpSp>
            <p:nvGrpSpPr>
              <p:cNvPr id="38" name="Groep 37"/>
              <p:cNvGrpSpPr/>
              <p:nvPr/>
            </p:nvGrpSpPr>
            <p:grpSpPr>
              <a:xfrm>
                <a:off x="1665520" y="1069339"/>
                <a:ext cx="2086082" cy="1655963"/>
                <a:chOff x="1432222" y="4628281"/>
                <a:chExt cx="2543524" cy="1655963"/>
              </a:xfrm>
            </p:grpSpPr>
            <p:sp>
              <p:nvSpPr>
                <p:cNvPr id="39" name="Gekromde PIJL-OMLAAG 20"/>
                <p:cNvSpPr/>
                <p:nvPr/>
              </p:nvSpPr>
              <p:spPr>
                <a:xfrm rot="20650365" flipH="1">
                  <a:off x="1432222" y="4628281"/>
                  <a:ext cx="2391124" cy="684094"/>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latin typeface="Calibri"/>
                  </a:endParaRPr>
                </a:p>
              </p:txBody>
            </p:sp>
            <p:sp>
              <p:nvSpPr>
                <p:cNvPr id="40" name="Gekromde PIJL-OMLAAG 21"/>
                <p:cNvSpPr/>
                <p:nvPr/>
              </p:nvSpPr>
              <p:spPr>
                <a:xfrm rot="20650365" flipV="1">
                  <a:off x="1584622" y="5600150"/>
                  <a:ext cx="2391124" cy="684094"/>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latin typeface="Calibri"/>
                  </a:endParaRPr>
                </a:p>
              </p:txBody>
            </p:sp>
          </p:grpSp>
          <p:sp>
            <p:nvSpPr>
              <p:cNvPr id="19" name="Bijschrift met pijl-omlaag 18"/>
              <p:cNvSpPr/>
              <p:nvPr/>
            </p:nvSpPr>
            <p:spPr>
              <a:xfrm>
                <a:off x="0" y="-31822"/>
                <a:ext cx="6538504" cy="4047012"/>
              </a:xfrm>
              <a:prstGeom prst="downArrowCallout">
                <a:avLst>
                  <a:gd name="adj1" fmla="val 16483"/>
                  <a:gd name="adj2" fmla="val 21877"/>
                  <a:gd name="adj3" fmla="val 25000"/>
                  <a:gd name="adj4" fmla="val 68808"/>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latin typeface="Calibri"/>
                </a:endParaRPr>
              </a:p>
            </p:txBody>
          </p:sp>
        </p:grpSp>
        <p:sp>
          <p:nvSpPr>
            <p:cNvPr id="49" name="Tekstvak 48"/>
            <p:cNvSpPr txBox="1"/>
            <p:nvPr/>
          </p:nvSpPr>
          <p:spPr>
            <a:xfrm>
              <a:off x="602350" y="1668518"/>
              <a:ext cx="67733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❺</a:t>
              </a:r>
            </a:p>
          </p:txBody>
        </p:sp>
      </p:grpSp>
      <p:grpSp>
        <p:nvGrpSpPr>
          <p:cNvPr id="23" name="Groep 22"/>
          <p:cNvGrpSpPr/>
          <p:nvPr/>
        </p:nvGrpSpPr>
        <p:grpSpPr>
          <a:xfrm>
            <a:off x="568484" y="2829576"/>
            <a:ext cx="4533468" cy="1996152"/>
            <a:chOff x="568484" y="2801000"/>
            <a:chExt cx="4533468" cy="1996152"/>
          </a:xfrm>
        </p:grpSpPr>
        <p:grpSp>
          <p:nvGrpSpPr>
            <p:cNvPr id="41" name="Groep 40"/>
            <p:cNvGrpSpPr/>
            <p:nvPr/>
          </p:nvGrpSpPr>
          <p:grpSpPr>
            <a:xfrm>
              <a:off x="1487489" y="2801000"/>
              <a:ext cx="3614463" cy="1996152"/>
              <a:chOff x="-36512" y="2801000"/>
              <a:chExt cx="3614463" cy="1996152"/>
            </a:xfrm>
          </p:grpSpPr>
          <p:pic>
            <p:nvPicPr>
              <p:cNvPr id="3078" name="Picture 6" descr="http://www.sintjut.nl/sintjut/pictures/toennu/new/Sintjohannesga-Hogedijk-x-4-n.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6512" y="2801000"/>
                <a:ext cx="2458156" cy="1996152"/>
              </a:xfrm>
              <a:prstGeom prst="rect">
                <a:avLst/>
              </a:prstGeom>
              <a:noFill/>
              <a:extLst>
                <a:ext uri="{909E8E84-426E-40DD-AFC4-6F175D3DCCD1}">
                  <a14:hiddenFill xmlns:a14="http://schemas.microsoft.com/office/drawing/2010/main">
                    <a:solidFill>
                      <a:srgbClr val="FFFFFF"/>
                    </a:solidFill>
                  </a14:hiddenFill>
                </a:ext>
              </a:extLst>
            </p:spPr>
          </p:pic>
          <p:sp>
            <p:nvSpPr>
              <p:cNvPr id="24" name="Gekromde pijl-omhoog 23"/>
              <p:cNvSpPr/>
              <p:nvPr/>
            </p:nvSpPr>
            <p:spPr>
              <a:xfrm rot="21334156" flipH="1">
                <a:off x="1504629" y="4051818"/>
                <a:ext cx="2073322" cy="597696"/>
              </a:xfrm>
              <a:prstGeom prst="curvedUpArrow">
                <a:avLst>
                  <a:gd name="adj1" fmla="val 20664"/>
                  <a:gd name="adj2" fmla="val 5000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latin typeface="Calibri"/>
                </a:endParaRPr>
              </a:p>
            </p:txBody>
          </p:sp>
          <p:sp>
            <p:nvSpPr>
              <p:cNvPr id="51" name="Tekstvak 50"/>
              <p:cNvSpPr txBox="1"/>
              <p:nvPr/>
            </p:nvSpPr>
            <p:spPr>
              <a:xfrm>
                <a:off x="14336" y="4303906"/>
                <a:ext cx="1659472" cy="369332"/>
              </a:xfrm>
              <a:prstGeom prst="rect">
                <a:avLst/>
              </a:prstGeom>
              <a:noFill/>
            </p:spPr>
            <p:txBody>
              <a:bodyPr wrap="square" rtlCol="0">
                <a:spAutoFit/>
              </a:bodyPr>
              <a:lstStyle/>
              <a:p>
                <a:r>
                  <a:rPr lang="nl-BE" dirty="0">
                    <a:solidFill>
                      <a:schemeClr val="bg1">
                        <a:lumMod val="95000"/>
                      </a:schemeClr>
                    </a:solidFill>
                    <a:latin typeface="Calibri"/>
                  </a:rPr>
                  <a:t>Wateropslag</a:t>
                </a:r>
              </a:p>
            </p:txBody>
          </p:sp>
        </p:grpSp>
        <p:sp>
          <p:nvSpPr>
            <p:cNvPr id="52" name="Tekstvak 51"/>
            <p:cNvSpPr txBox="1"/>
            <p:nvPr/>
          </p:nvSpPr>
          <p:spPr>
            <a:xfrm>
              <a:off x="568484" y="3613462"/>
              <a:ext cx="745066" cy="646331"/>
            </a:xfrm>
            <a:prstGeom prst="rect">
              <a:avLst/>
            </a:prstGeom>
            <a:noFill/>
          </p:spPr>
          <p:txBody>
            <a:bodyPr wrap="square" rtlCol="0">
              <a:spAutoFit/>
            </a:bodyPr>
            <a:lstStyle>
              <a:defPPr>
                <a:defRPr lang="nl-BE"/>
              </a:defPPr>
              <a:lvl1pPr>
                <a:defRPr sz="3600">
                  <a:solidFill>
                    <a:schemeClr val="accent6"/>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❺</a:t>
              </a:r>
            </a:p>
          </p:txBody>
        </p:sp>
        <p:sp>
          <p:nvSpPr>
            <p:cNvPr id="53" name="Tekstvak 52"/>
            <p:cNvSpPr txBox="1"/>
            <p:nvPr/>
          </p:nvSpPr>
          <p:spPr>
            <a:xfrm>
              <a:off x="602350" y="3037730"/>
              <a:ext cx="67733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❶</a:t>
              </a:r>
            </a:p>
          </p:txBody>
        </p:sp>
      </p:grpSp>
      <p:grpSp>
        <p:nvGrpSpPr>
          <p:cNvPr id="20" name="Groep 19"/>
          <p:cNvGrpSpPr/>
          <p:nvPr/>
        </p:nvGrpSpPr>
        <p:grpSpPr>
          <a:xfrm>
            <a:off x="6816081" y="3933056"/>
            <a:ext cx="4655374" cy="2334372"/>
            <a:chOff x="6816081" y="3933056"/>
            <a:chExt cx="4655374" cy="2334372"/>
          </a:xfrm>
        </p:grpSpPr>
        <p:grpSp>
          <p:nvGrpSpPr>
            <p:cNvPr id="29" name="Groep 28"/>
            <p:cNvGrpSpPr/>
            <p:nvPr/>
          </p:nvGrpSpPr>
          <p:grpSpPr>
            <a:xfrm>
              <a:off x="6816081" y="3933056"/>
              <a:ext cx="3871037" cy="2334372"/>
              <a:chOff x="5292080" y="3933056"/>
              <a:chExt cx="3871037" cy="2334372"/>
            </a:xfrm>
          </p:grpSpPr>
          <p:pic>
            <p:nvPicPr>
              <p:cNvPr id="7" name="Afbeelding 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32992" y="4355222"/>
                <a:ext cx="3030125" cy="1912206"/>
              </a:xfrm>
              <a:prstGeom prst="rect">
                <a:avLst/>
              </a:prstGeom>
            </p:spPr>
          </p:pic>
          <p:grpSp>
            <p:nvGrpSpPr>
              <p:cNvPr id="13" name="Groep 12"/>
              <p:cNvGrpSpPr/>
              <p:nvPr/>
            </p:nvGrpSpPr>
            <p:grpSpPr>
              <a:xfrm>
                <a:off x="5292080" y="3933056"/>
                <a:ext cx="2319115" cy="828266"/>
                <a:chOff x="5220072" y="3496380"/>
                <a:chExt cx="2391124" cy="1012740"/>
              </a:xfrm>
            </p:grpSpPr>
            <p:sp>
              <p:nvSpPr>
                <p:cNvPr id="8" name="Gekromde PIJL-OMLAAG 7"/>
                <p:cNvSpPr/>
                <p:nvPr/>
              </p:nvSpPr>
              <p:spPr>
                <a:xfrm rot="20650365" flipH="1">
                  <a:off x="5220072" y="3825026"/>
                  <a:ext cx="2391124" cy="684094"/>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latin typeface="Calibri"/>
                  </a:endParaRPr>
                </a:p>
              </p:txBody>
            </p:sp>
            <p:sp>
              <p:nvSpPr>
                <p:cNvPr id="9" name="Tekstvak 8"/>
                <p:cNvSpPr txBox="1"/>
                <p:nvPr/>
              </p:nvSpPr>
              <p:spPr>
                <a:xfrm>
                  <a:off x="5811414" y="3496380"/>
                  <a:ext cx="720080" cy="451591"/>
                </a:xfrm>
                <a:prstGeom prst="rect">
                  <a:avLst/>
                </a:prstGeom>
                <a:noFill/>
              </p:spPr>
              <p:txBody>
                <a:bodyPr wrap="square" rtlCol="0">
                  <a:spAutoFit/>
                </a:bodyPr>
                <a:lstStyle/>
                <a:p>
                  <a:r>
                    <a:rPr lang="nl-BE" dirty="0">
                      <a:solidFill>
                        <a:srgbClr val="C0504D"/>
                      </a:solidFill>
                      <a:latin typeface="Calibri"/>
                    </a:rPr>
                    <a:t>WKK</a:t>
                  </a:r>
                </a:p>
              </p:txBody>
            </p:sp>
          </p:grpSp>
        </p:grpSp>
        <p:sp>
          <p:nvSpPr>
            <p:cNvPr id="55" name="Tekstvak 54"/>
            <p:cNvSpPr txBox="1"/>
            <p:nvPr/>
          </p:nvSpPr>
          <p:spPr>
            <a:xfrm>
              <a:off x="10794121" y="4990930"/>
              <a:ext cx="67733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❼</a:t>
              </a:r>
            </a:p>
          </p:txBody>
        </p:sp>
        <p:sp>
          <p:nvSpPr>
            <p:cNvPr id="56" name="Tekstvak 55"/>
            <p:cNvSpPr txBox="1"/>
            <p:nvPr/>
          </p:nvSpPr>
          <p:spPr>
            <a:xfrm>
              <a:off x="10794121" y="4317247"/>
              <a:ext cx="67733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❺</a:t>
              </a:r>
            </a:p>
          </p:txBody>
        </p:sp>
      </p:grpSp>
      <p:grpSp>
        <p:nvGrpSpPr>
          <p:cNvPr id="31" name="Groep 30"/>
          <p:cNvGrpSpPr/>
          <p:nvPr/>
        </p:nvGrpSpPr>
        <p:grpSpPr>
          <a:xfrm>
            <a:off x="596888" y="4850210"/>
            <a:ext cx="4445417" cy="1891159"/>
            <a:chOff x="596888" y="4850210"/>
            <a:chExt cx="4445417" cy="1891159"/>
          </a:xfrm>
        </p:grpSpPr>
        <p:grpSp>
          <p:nvGrpSpPr>
            <p:cNvPr id="43" name="Groep 42"/>
            <p:cNvGrpSpPr/>
            <p:nvPr/>
          </p:nvGrpSpPr>
          <p:grpSpPr>
            <a:xfrm>
              <a:off x="1512582" y="4850210"/>
              <a:ext cx="3529723" cy="1891159"/>
              <a:chOff x="-11419" y="4850209"/>
              <a:chExt cx="3529723" cy="1891159"/>
            </a:xfrm>
          </p:grpSpPr>
          <p:grpSp>
            <p:nvGrpSpPr>
              <p:cNvPr id="2" name="Groep 1"/>
              <p:cNvGrpSpPr/>
              <p:nvPr/>
            </p:nvGrpSpPr>
            <p:grpSpPr>
              <a:xfrm>
                <a:off x="-11419" y="4850209"/>
                <a:ext cx="2447871" cy="1891159"/>
                <a:chOff x="-11419" y="4696072"/>
                <a:chExt cx="2389163" cy="1791872"/>
              </a:xfrm>
            </p:grpSpPr>
            <p:pic>
              <p:nvPicPr>
                <p:cNvPr id="3076" name="Picture 4" descr="https://encrypted-tbn0.gstatic.com/images?q=tbn:ANd9GcSLK_hiEaoOJukwrrQ21Oe-bg-juVDuVHqikhxvzvOsxFxJCD9L">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19" y="4696072"/>
                  <a:ext cx="2389163" cy="1791872"/>
                </a:xfrm>
                <a:prstGeom prst="rect">
                  <a:avLst/>
                </a:prstGeom>
                <a:noFill/>
                <a:extLst>
                  <a:ext uri="{909E8E84-426E-40DD-AFC4-6F175D3DCCD1}">
                    <a14:hiddenFill xmlns:a14="http://schemas.microsoft.com/office/drawing/2010/main">
                      <a:solidFill>
                        <a:srgbClr val="FFFFFF"/>
                      </a:solidFill>
                    </a14:hiddenFill>
                  </a:ext>
                </a:extLst>
              </p:spPr>
            </p:pic>
            <p:sp>
              <p:nvSpPr>
                <p:cNvPr id="28" name="Tekstvak 27"/>
                <p:cNvSpPr txBox="1"/>
                <p:nvPr/>
              </p:nvSpPr>
              <p:spPr>
                <a:xfrm>
                  <a:off x="32836" y="6089936"/>
                  <a:ext cx="1619672" cy="349942"/>
                </a:xfrm>
                <a:prstGeom prst="rect">
                  <a:avLst/>
                </a:prstGeom>
                <a:noFill/>
              </p:spPr>
              <p:txBody>
                <a:bodyPr wrap="square" rtlCol="0">
                  <a:spAutoFit/>
                </a:bodyPr>
                <a:lstStyle/>
                <a:p>
                  <a:r>
                    <a:rPr lang="nl-BE" dirty="0">
                      <a:solidFill>
                        <a:srgbClr val="EEECE1"/>
                      </a:solidFill>
                      <a:latin typeface="Calibri"/>
                    </a:rPr>
                    <a:t>Compost(thee)</a:t>
                  </a:r>
                </a:p>
              </p:txBody>
            </p:sp>
          </p:grpSp>
          <p:grpSp>
            <p:nvGrpSpPr>
              <p:cNvPr id="17" name="Groep 16"/>
              <p:cNvGrpSpPr/>
              <p:nvPr/>
            </p:nvGrpSpPr>
            <p:grpSpPr>
              <a:xfrm>
                <a:off x="1432222" y="4850209"/>
                <a:ext cx="2086082" cy="1434035"/>
                <a:chOff x="1432222" y="4628281"/>
                <a:chExt cx="2543524" cy="1655963"/>
              </a:xfrm>
            </p:grpSpPr>
            <p:sp>
              <p:nvSpPr>
                <p:cNvPr id="21" name="Gekromde PIJL-OMLAAG 20"/>
                <p:cNvSpPr/>
                <p:nvPr/>
              </p:nvSpPr>
              <p:spPr>
                <a:xfrm rot="20650365" flipH="1">
                  <a:off x="1432222" y="4628281"/>
                  <a:ext cx="2391124" cy="684094"/>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latin typeface="Calibri"/>
                  </a:endParaRPr>
                </a:p>
              </p:txBody>
            </p:sp>
            <p:sp>
              <p:nvSpPr>
                <p:cNvPr id="22" name="Gekromde PIJL-OMLAAG 21"/>
                <p:cNvSpPr/>
                <p:nvPr/>
              </p:nvSpPr>
              <p:spPr>
                <a:xfrm rot="20650365" flipV="1">
                  <a:off x="1584622" y="5600150"/>
                  <a:ext cx="2391124" cy="684094"/>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latin typeface="Calibri"/>
                  </a:endParaRPr>
                </a:p>
              </p:txBody>
            </p:sp>
          </p:grpSp>
        </p:grpSp>
        <p:sp>
          <p:nvSpPr>
            <p:cNvPr id="57" name="Tekstvak 56"/>
            <p:cNvSpPr txBox="1"/>
            <p:nvPr/>
          </p:nvSpPr>
          <p:spPr>
            <a:xfrm>
              <a:off x="596888" y="5341447"/>
              <a:ext cx="677334"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❶❷</a:t>
              </a:r>
            </a:p>
          </p:txBody>
        </p:sp>
      </p:grpSp>
      <p:grpSp>
        <p:nvGrpSpPr>
          <p:cNvPr id="60" name="Groep 59"/>
          <p:cNvGrpSpPr/>
          <p:nvPr/>
        </p:nvGrpSpPr>
        <p:grpSpPr>
          <a:xfrm>
            <a:off x="5199286" y="4872589"/>
            <a:ext cx="2315983" cy="1292715"/>
            <a:chOff x="5199286" y="4872589"/>
            <a:chExt cx="2315983" cy="1292715"/>
          </a:xfrm>
        </p:grpSpPr>
        <p:grpSp>
          <p:nvGrpSpPr>
            <p:cNvPr id="44" name="Groep 43"/>
            <p:cNvGrpSpPr/>
            <p:nvPr/>
          </p:nvGrpSpPr>
          <p:grpSpPr>
            <a:xfrm>
              <a:off x="5199286" y="5385084"/>
              <a:ext cx="2315983" cy="780220"/>
              <a:chOff x="3675285" y="5385084"/>
              <a:chExt cx="2315983" cy="780220"/>
            </a:xfrm>
          </p:grpSpPr>
          <p:pic>
            <p:nvPicPr>
              <p:cNvPr id="3085" name="Picture 13" descr="http://www.vilt.be/application/public/upload/21/VILT_Detail/21800/tilapiab.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675285" y="5385084"/>
                <a:ext cx="1251748" cy="7802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929248" y="5385086"/>
                <a:ext cx="1062020" cy="780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ep 14"/>
            <p:cNvGrpSpPr/>
            <p:nvPr/>
          </p:nvGrpSpPr>
          <p:grpSpPr>
            <a:xfrm>
              <a:off x="6079997" y="4872589"/>
              <a:ext cx="745066" cy="646331"/>
              <a:chOff x="5267179" y="4789298"/>
              <a:chExt cx="745066" cy="646331"/>
            </a:xfrm>
          </p:grpSpPr>
          <p:sp>
            <p:nvSpPr>
              <p:cNvPr id="14" name="Ovaal 13"/>
              <p:cNvSpPr/>
              <p:nvPr/>
            </p:nvSpPr>
            <p:spPr>
              <a:xfrm>
                <a:off x="5331718" y="4797151"/>
                <a:ext cx="611618" cy="612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kstvak 58"/>
              <p:cNvSpPr txBox="1"/>
              <p:nvPr/>
            </p:nvSpPr>
            <p:spPr>
              <a:xfrm>
                <a:off x="5267179" y="4789298"/>
                <a:ext cx="745066" cy="646331"/>
              </a:xfrm>
              <a:prstGeom prst="rect">
                <a:avLst/>
              </a:prstGeom>
              <a:noFill/>
            </p:spPr>
            <p:txBody>
              <a:bodyPr wrap="square" rtlCol="0">
                <a:spAutoFit/>
              </a:bodyPr>
              <a:lstStyle>
                <a:defPPr>
                  <a:defRPr lang="nl-BE"/>
                </a:defPPr>
                <a:lvl1pPr>
                  <a:defRPr sz="3600">
                    <a:solidFill>
                      <a:schemeClr val="accent6"/>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❻</a:t>
                </a:r>
              </a:p>
            </p:txBody>
          </p:sp>
        </p:grpSp>
      </p:grpSp>
      <p:grpSp>
        <p:nvGrpSpPr>
          <p:cNvPr id="61" name="Groep 60"/>
          <p:cNvGrpSpPr/>
          <p:nvPr/>
        </p:nvGrpSpPr>
        <p:grpSpPr>
          <a:xfrm>
            <a:off x="5933235" y="647326"/>
            <a:ext cx="5572086" cy="3369034"/>
            <a:chOff x="5933235" y="647326"/>
            <a:chExt cx="5572086" cy="3369034"/>
          </a:xfrm>
        </p:grpSpPr>
        <p:grpSp>
          <p:nvGrpSpPr>
            <p:cNvPr id="46" name="Groep 45"/>
            <p:cNvGrpSpPr/>
            <p:nvPr/>
          </p:nvGrpSpPr>
          <p:grpSpPr>
            <a:xfrm>
              <a:off x="5933235" y="647326"/>
              <a:ext cx="4987301" cy="3369034"/>
              <a:chOff x="4409234" y="647326"/>
              <a:chExt cx="4987301" cy="3369034"/>
            </a:xfrm>
          </p:grpSpPr>
          <p:grpSp>
            <p:nvGrpSpPr>
              <p:cNvPr id="4" name="Groep 3"/>
              <p:cNvGrpSpPr/>
              <p:nvPr/>
            </p:nvGrpSpPr>
            <p:grpSpPr>
              <a:xfrm>
                <a:off x="6564008" y="647326"/>
                <a:ext cx="2832527" cy="1777474"/>
                <a:chOff x="6564008" y="647326"/>
                <a:chExt cx="2832527" cy="1777474"/>
              </a:xfrm>
            </p:grpSpPr>
            <p:pic>
              <p:nvPicPr>
                <p:cNvPr id="32" name="Picture 14" descr="foto_john"/>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564008" y="647326"/>
                  <a:ext cx="2596876" cy="1777474"/>
                </a:xfrm>
                <a:prstGeom prst="rect">
                  <a:avLst/>
                </a:prstGeom>
                <a:noFill/>
                <a:extLst>
                  <a:ext uri="{909E8E84-426E-40DD-AFC4-6F175D3DCCD1}">
                    <a14:hiddenFill xmlns:a14="http://schemas.microsoft.com/office/drawing/2010/main">
                      <a:solidFill>
                        <a:srgbClr val="FFFFFF"/>
                      </a:solidFill>
                    </a14:hiddenFill>
                  </a:ext>
                </a:extLst>
              </p:spPr>
            </p:pic>
            <p:sp>
              <p:nvSpPr>
                <p:cNvPr id="33" name="Tekstvak 32"/>
                <p:cNvSpPr txBox="1"/>
                <p:nvPr/>
              </p:nvSpPr>
              <p:spPr>
                <a:xfrm>
                  <a:off x="7609733" y="1985648"/>
                  <a:ext cx="1786802" cy="400110"/>
                </a:xfrm>
                <a:prstGeom prst="rect">
                  <a:avLst/>
                </a:prstGeom>
                <a:noFill/>
              </p:spPr>
              <p:txBody>
                <a:bodyPr wrap="square" rtlCol="0">
                  <a:spAutoFit/>
                </a:bodyPr>
                <a:lstStyle/>
                <a:p>
                  <a:r>
                    <a:rPr lang="nl-BE" sz="2000" dirty="0">
                      <a:solidFill>
                        <a:schemeClr val="accent1">
                          <a:lumMod val="50000"/>
                        </a:schemeClr>
                      </a:solidFill>
                      <a:latin typeface="Calibri"/>
                    </a:rPr>
                    <a:t>zorgboerderij</a:t>
                  </a:r>
                  <a:endParaRPr lang="nl-BE" dirty="0">
                    <a:solidFill>
                      <a:schemeClr val="accent1">
                        <a:lumMod val="50000"/>
                      </a:schemeClr>
                    </a:solidFill>
                    <a:latin typeface="Calibri"/>
                  </a:endParaRPr>
                </a:p>
              </p:txBody>
            </p:sp>
          </p:grpSp>
          <p:grpSp>
            <p:nvGrpSpPr>
              <p:cNvPr id="18" name="Groep 17"/>
              <p:cNvGrpSpPr/>
              <p:nvPr/>
            </p:nvGrpSpPr>
            <p:grpSpPr>
              <a:xfrm>
                <a:off x="6570955" y="2420888"/>
                <a:ext cx="2573045" cy="1595472"/>
                <a:chOff x="6570955" y="2368188"/>
                <a:chExt cx="2573045" cy="1595472"/>
              </a:xfrm>
            </p:grpSpPr>
            <p:pic>
              <p:nvPicPr>
                <p:cNvPr id="34" name="Picture 6" descr="http://www.biobedrijfvermeulen.be/wp-content/uploads/2014/10/DSC_0054.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570955" y="2368188"/>
                  <a:ext cx="2573045" cy="1595472"/>
                </a:xfrm>
                <a:prstGeom prst="rect">
                  <a:avLst/>
                </a:prstGeom>
                <a:noFill/>
                <a:extLst>
                  <a:ext uri="{909E8E84-426E-40DD-AFC4-6F175D3DCCD1}">
                    <a14:hiddenFill xmlns:a14="http://schemas.microsoft.com/office/drawing/2010/main">
                      <a:solidFill>
                        <a:srgbClr val="FFFFFF"/>
                      </a:solidFill>
                    </a14:hiddenFill>
                  </a:ext>
                </a:extLst>
              </p:spPr>
            </p:pic>
            <p:sp>
              <p:nvSpPr>
                <p:cNvPr id="42" name="Tekstvak 41"/>
                <p:cNvSpPr txBox="1"/>
                <p:nvPr/>
              </p:nvSpPr>
              <p:spPr>
                <a:xfrm>
                  <a:off x="6592678" y="3582739"/>
                  <a:ext cx="2551322" cy="369332"/>
                </a:xfrm>
                <a:prstGeom prst="rect">
                  <a:avLst/>
                </a:prstGeom>
                <a:noFill/>
              </p:spPr>
              <p:txBody>
                <a:bodyPr wrap="square" rtlCol="0">
                  <a:spAutoFit/>
                </a:bodyPr>
                <a:lstStyle/>
                <a:p>
                  <a:r>
                    <a:rPr lang="nl-BE" dirty="0">
                      <a:solidFill>
                        <a:schemeClr val="accent1">
                          <a:lumMod val="50000"/>
                        </a:schemeClr>
                      </a:solidFill>
                      <a:latin typeface="Calibri"/>
                    </a:rPr>
                    <a:t>Samenwerking klanten</a:t>
                  </a:r>
                </a:p>
              </p:txBody>
            </p:sp>
          </p:grpSp>
          <p:grpSp>
            <p:nvGrpSpPr>
              <p:cNvPr id="35" name="Groep 34"/>
              <p:cNvGrpSpPr/>
              <p:nvPr/>
            </p:nvGrpSpPr>
            <p:grpSpPr>
              <a:xfrm rot="19919797">
                <a:off x="4409234" y="2152439"/>
                <a:ext cx="3095258" cy="1446116"/>
                <a:chOff x="1432222" y="4628281"/>
                <a:chExt cx="2543524" cy="1655963"/>
              </a:xfrm>
            </p:grpSpPr>
            <p:sp>
              <p:nvSpPr>
                <p:cNvPr id="36" name="Gekromde PIJL-OMLAAG 20"/>
                <p:cNvSpPr/>
                <p:nvPr/>
              </p:nvSpPr>
              <p:spPr>
                <a:xfrm rot="20650365" flipH="1">
                  <a:off x="1432222" y="4628281"/>
                  <a:ext cx="2391124" cy="684094"/>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latin typeface="Calibri"/>
                  </a:endParaRPr>
                </a:p>
              </p:txBody>
            </p:sp>
            <p:sp>
              <p:nvSpPr>
                <p:cNvPr id="37" name="Gekromde PIJL-OMLAAG 21"/>
                <p:cNvSpPr/>
                <p:nvPr/>
              </p:nvSpPr>
              <p:spPr>
                <a:xfrm rot="20650365" flipV="1">
                  <a:off x="1584622" y="5600150"/>
                  <a:ext cx="2391124" cy="684094"/>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latin typeface="Calibri"/>
                  </a:endParaRPr>
                </a:p>
              </p:txBody>
            </p:sp>
          </p:grpSp>
        </p:grpSp>
        <p:sp>
          <p:nvSpPr>
            <p:cNvPr id="62" name="Tekstvak 61"/>
            <p:cNvSpPr txBox="1"/>
            <p:nvPr/>
          </p:nvSpPr>
          <p:spPr>
            <a:xfrm>
              <a:off x="10760255" y="2888066"/>
              <a:ext cx="745066" cy="646331"/>
            </a:xfrm>
            <a:prstGeom prst="rect">
              <a:avLst/>
            </a:prstGeom>
            <a:noFill/>
          </p:spPr>
          <p:txBody>
            <a:bodyPr wrap="square" rtlCol="0">
              <a:spAutoFit/>
            </a:bodyPr>
            <a:lstStyle>
              <a:defPPr>
                <a:defRPr lang="nl-BE"/>
              </a:defPPr>
              <a:lvl1pPr>
                <a:defRPr sz="3600">
                  <a:solidFill>
                    <a:schemeClr val="accent6"/>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⓫</a:t>
              </a:r>
            </a:p>
          </p:txBody>
        </p:sp>
        <p:sp>
          <p:nvSpPr>
            <p:cNvPr id="63" name="Tekstvak 62"/>
            <p:cNvSpPr txBox="1"/>
            <p:nvPr/>
          </p:nvSpPr>
          <p:spPr>
            <a:xfrm>
              <a:off x="10726389" y="1215713"/>
              <a:ext cx="745066" cy="646331"/>
            </a:xfrm>
            <a:prstGeom prst="rect">
              <a:avLst/>
            </a:prstGeom>
            <a:noFill/>
          </p:spPr>
          <p:txBody>
            <a:bodyPr wrap="square" rtlCol="0">
              <a:spAutoFit/>
            </a:bodyPr>
            <a:lstStyle>
              <a:defPPr>
                <a:defRPr lang="nl-BE"/>
              </a:defPPr>
              <a:lvl1pPr>
                <a:defRPr sz="3600">
                  <a:solidFill>
                    <a:schemeClr val="accent6"/>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❾</a:t>
              </a:r>
            </a:p>
          </p:txBody>
        </p:sp>
      </p:grpSp>
      <p:grpSp>
        <p:nvGrpSpPr>
          <p:cNvPr id="47" name="Groep 46"/>
          <p:cNvGrpSpPr/>
          <p:nvPr/>
        </p:nvGrpSpPr>
        <p:grpSpPr>
          <a:xfrm>
            <a:off x="9110025" y="5407005"/>
            <a:ext cx="2395296" cy="1059951"/>
            <a:chOff x="9110025" y="5407005"/>
            <a:chExt cx="2395296" cy="1059951"/>
          </a:xfrm>
        </p:grpSpPr>
        <p:sp>
          <p:nvSpPr>
            <p:cNvPr id="54" name="Tekstvak 53"/>
            <p:cNvSpPr txBox="1"/>
            <p:nvPr/>
          </p:nvSpPr>
          <p:spPr>
            <a:xfrm>
              <a:off x="10760255" y="5664613"/>
              <a:ext cx="745066" cy="646331"/>
            </a:xfrm>
            <a:prstGeom prst="rect">
              <a:avLst/>
            </a:prstGeom>
            <a:noFill/>
          </p:spPr>
          <p:txBody>
            <a:bodyPr wrap="square" rtlCol="0">
              <a:spAutoFit/>
            </a:bodyPr>
            <a:lstStyle>
              <a:defPPr>
                <a:defRPr lang="nl-BE"/>
              </a:defPPr>
              <a:lvl1pPr>
                <a:defRPr sz="3600">
                  <a:solidFill>
                    <a:schemeClr val="accent6"/>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0AD47"/>
                  </a:solidFill>
                  <a:effectLst/>
                  <a:uLnTx/>
                  <a:uFillTx/>
                </a:rPr>
                <a:t>❸</a:t>
              </a:r>
            </a:p>
          </p:txBody>
        </p:sp>
        <p:pic>
          <p:nvPicPr>
            <p:cNvPr id="6" name="Afbeelding 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110025" y="5407005"/>
              <a:ext cx="1582016" cy="1059951"/>
            </a:xfrm>
            <a:prstGeom prst="rect">
              <a:avLst/>
            </a:prstGeom>
          </p:spPr>
        </p:pic>
      </p:grpSp>
      <p:sp>
        <p:nvSpPr>
          <p:cNvPr id="71" name="Titel 1"/>
          <p:cNvSpPr txBox="1">
            <a:spLocks/>
          </p:cNvSpPr>
          <p:nvPr/>
        </p:nvSpPr>
        <p:spPr>
          <a:xfrm>
            <a:off x="198695" y="42211"/>
            <a:ext cx="1393726" cy="6462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081088" indent="-1081088" algn="l">
              <a:tabLst>
                <a:tab pos="1081088" algn="l"/>
              </a:tabLst>
            </a:pPr>
            <a:r>
              <a:rPr lang="en-GB" sz="3600" dirty="0" err="1">
                <a:solidFill>
                  <a:schemeClr val="tx2"/>
                </a:solidFill>
                <a:latin typeface="Calibri Light" panose="020F0302020204030204" pitchFamily="34" charset="0"/>
                <a:cs typeface="Calibri Light" panose="020F0302020204030204" pitchFamily="34" charset="0"/>
              </a:rPr>
              <a:t>vb</a:t>
            </a:r>
            <a:r>
              <a:rPr lang="en-GB" sz="3600" dirty="0">
                <a:solidFill>
                  <a:schemeClr val="tx2"/>
                </a:solidFill>
                <a:latin typeface="Calibri Light" panose="020F0302020204030204" pitchFamily="34" charset="0"/>
                <a:cs typeface="Calibri Light" panose="020F0302020204030204" pitchFamily="34" charset="0"/>
              </a:rPr>
              <a:t> 6	</a:t>
            </a:r>
          </a:p>
        </p:txBody>
      </p:sp>
    </p:spTree>
    <p:extLst>
      <p:ext uri="{BB962C8B-B14F-4D97-AF65-F5344CB8AC3E}">
        <p14:creationId xmlns:p14="http://schemas.microsoft.com/office/powerpoint/2010/main" val="124164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http://www.biobedrijfvermeulen.be/wp-content/uploads/2014/10/DSC_005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99" y="4290739"/>
            <a:ext cx="2902891"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2356" y="178986"/>
            <a:ext cx="12179643" cy="1138859"/>
          </a:xfrm>
        </p:spPr>
        <p:txBody>
          <a:bodyPr>
            <a:noAutofit/>
          </a:bodyPr>
          <a:lstStyle/>
          <a:p>
            <a:pPr>
              <a:spcBef>
                <a:spcPts val="0"/>
              </a:spcBef>
              <a:spcAft>
                <a:spcPts val="1800"/>
              </a:spcAft>
            </a:pPr>
            <a:r>
              <a:rPr lang="nl-NL" sz="3600" b="1" dirty="0">
                <a:solidFill>
                  <a:schemeClr val="tx2"/>
                </a:solidFill>
                <a:latin typeface="Calibri Light" panose="020F0302020204030204" pitchFamily="34" charset="0"/>
                <a:cs typeface="Calibri Light" panose="020F0302020204030204" pitchFamily="34" charset="0"/>
              </a:rPr>
              <a:t>Niveau 4: Re-</a:t>
            </a:r>
            <a:r>
              <a:rPr lang="nl-NL" sz="3600" b="1" dirty="0" err="1">
                <a:solidFill>
                  <a:schemeClr val="tx2"/>
                </a:solidFill>
                <a:latin typeface="Calibri Light" panose="020F0302020204030204" pitchFamily="34" charset="0"/>
                <a:cs typeface="Calibri Light" panose="020F0302020204030204" pitchFamily="34" charset="0"/>
              </a:rPr>
              <a:t>connect</a:t>
            </a:r>
            <a:r>
              <a:rPr lang="nl-NL" sz="3600" dirty="0">
                <a:solidFill>
                  <a:schemeClr val="tx2"/>
                </a:solidFill>
                <a:latin typeface="Calibri Light" panose="020F0302020204030204" pitchFamily="34" charset="0"/>
                <a:cs typeface="Calibri Light" panose="020F0302020204030204" pitchFamily="34" charset="0"/>
              </a:rPr>
              <a:t> – </a:t>
            </a:r>
            <a:r>
              <a:rPr lang="nl-NL" sz="3600" dirty="0" err="1">
                <a:solidFill>
                  <a:schemeClr val="tx2"/>
                </a:solidFill>
                <a:latin typeface="Calibri Light" panose="020F0302020204030204" pitchFamily="34" charset="0"/>
                <a:cs typeface="Calibri Light" panose="020F0302020204030204" pitchFamily="34" charset="0"/>
              </a:rPr>
              <a:t>herverbinden</a:t>
            </a:r>
            <a:r>
              <a:rPr lang="nl-NL" sz="3600" dirty="0">
                <a:solidFill>
                  <a:schemeClr val="tx2"/>
                </a:solidFill>
                <a:latin typeface="Calibri Light" panose="020F0302020204030204" pitchFamily="34" charset="0"/>
                <a:cs typeface="Calibri Light" panose="020F0302020204030204" pitchFamily="34" charset="0"/>
              </a:rPr>
              <a:t> telers en consumenten</a:t>
            </a:r>
            <a:br>
              <a:rPr lang="nl-NL" sz="3600" dirty="0">
                <a:solidFill>
                  <a:schemeClr val="tx2"/>
                </a:solidFill>
              </a:rPr>
            </a:br>
            <a:r>
              <a:rPr lang="nl-BE" sz="3200" dirty="0">
                <a:solidFill>
                  <a:schemeClr val="accent3"/>
                </a:solidFill>
                <a:latin typeface="Calibri Light" panose="020F0302020204030204" pitchFamily="34" charset="0"/>
                <a:cs typeface="Calibri Light" panose="020F0302020204030204" pitchFamily="34" charset="0"/>
              </a:rPr>
              <a:t>❾ </a:t>
            </a:r>
            <a:r>
              <a:rPr lang="nl-BE" sz="3200" dirty="0">
                <a:latin typeface="Calibri Light" panose="020F0302020204030204" pitchFamily="34" charset="0"/>
                <a:cs typeface="Calibri Light" panose="020F0302020204030204" pitchFamily="34" charset="0"/>
              </a:rPr>
              <a:t>Lokaal voedselsysteem</a:t>
            </a:r>
            <a:r>
              <a:rPr lang="nl-NL" sz="3200" dirty="0">
                <a:solidFill>
                  <a:schemeClr val="tx2"/>
                </a:solidFill>
              </a:rPr>
              <a:t> </a:t>
            </a:r>
            <a:r>
              <a:rPr lang="nl-NL" sz="3200" dirty="0">
                <a:solidFill>
                  <a:schemeClr val="accent3"/>
                </a:solidFill>
              </a:rPr>
              <a:t>❿</a:t>
            </a:r>
            <a:r>
              <a:rPr lang="nl-NL" sz="3200" dirty="0">
                <a:solidFill>
                  <a:schemeClr val="tx2"/>
                </a:solidFill>
              </a:rPr>
              <a:t> </a:t>
            </a:r>
            <a:r>
              <a:rPr lang="nl-NL" sz="3200" dirty="0">
                <a:latin typeface="Calibri Light" panose="020F0302020204030204" pitchFamily="34" charset="0"/>
                <a:cs typeface="Calibri Light" panose="020F0302020204030204" pitchFamily="34" charset="0"/>
              </a:rPr>
              <a:t>Eerlijkheid  </a:t>
            </a:r>
            <a:r>
              <a:rPr lang="nl-BE" sz="3200" dirty="0">
                <a:solidFill>
                  <a:schemeClr val="accent3"/>
                </a:solidFill>
                <a:latin typeface="Calibri Light" panose="020F0302020204030204" pitchFamily="34" charset="0"/>
                <a:cs typeface="Calibri Light" panose="020F0302020204030204" pitchFamily="34" charset="0"/>
              </a:rPr>
              <a:t>⓫</a:t>
            </a:r>
            <a:r>
              <a:rPr lang="nl-BE" sz="3200" dirty="0">
                <a:latin typeface="Calibri Light" panose="020F0302020204030204" pitchFamily="34" charset="0"/>
                <a:cs typeface="Calibri Light" panose="020F0302020204030204" pitchFamily="34" charset="0"/>
              </a:rPr>
              <a:t> Connectiviteit</a:t>
            </a:r>
            <a:endParaRPr lang="en-GB" sz="3200" dirty="0">
              <a:latin typeface="Calibri Light" panose="020F0302020204030204" pitchFamily="34" charset="0"/>
              <a:cs typeface="Calibri Light" panose="020F0302020204030204" pitchFamily="34" charset="0"/>
            </a:endParaRPr>
          </a:p>
        </p:txBody>
      </p:sp>
      <p:sp>
        <p:nvSpPr>
          <p:cNvPr id="8" name="Tekstvak 7"/>
          <p:cNvSpPr txBox="1"/>
          <p:nvPr/>
        </p:nvSpPr>
        <p:spPr>
          <a:xfrm>
            <a:off x="142875" y="6228985"/>
            <a:ext cx="1002534" cy="584775"/>
          </a:xfrm>
          <a:prstGeom prst="rect">
            <a:avLst/>
          </a:prstGeom>
          <a:noFill/>
        </p:spPr>
        <p:txBody>
          <a:bodyPr wrap="square" rtlCol="0">
            <a:spAutoFit/>
          </a:bodyPr>
          <a:lstStyle/>
          <a:p>
            <a:r>
              <a:rPr lang="en-GB" sz="3200" dirty="0"/>
              <a:t>B2B</a:t>
            </a:r>
          </a:p>
        </p:txBody>
      </p:sp>
      <p:pic>
        <p:nvPicPr>
          <p:cNvPr id="7" name="Afbeelding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93780" y="4290739"/>
            <a:ext cx="3207079" cy="1800000"/>
          </a:xfrm>
          <a:prstGeom prst="rect">
            <a:avLst/>
          </a:prstGeom>
        </p:spPr>
      </p:pic>
      <p:grpSp>
        <p:nvGrpSpPr>
          <p:cNvPr id="11" name="Groep 10"/>
          <p:cNvGrpSpPr/>
          <p:nvPr/>
        </p:nvGrpSpPr>
        <p:grpSpPr>
          <a:xfrm>
            <a:off x="12357" y="1525343"/>
            <a:ext cx="12179642" cy="2657420"/>
            <a:chOff x="12357" y="1772478"/>
            <a:chExt cx="12179642" cy="2657420"/>
          </a:xfrm>
        </p:grpSpPr>
        <p:sp>
          <p:nvSpPr>
            <p:cNvPr id="5" name="Tekstvak 4"/>
            <p:cNvSpPr txBox="1"/>
            <p:nvPr/>
          </p:nvSpPr>
          <p:spPr>
            <a:xfrm>
              <a:off x="142875" y="3722012"/>
              <a:ext cx="1002534" cy="584775"/>
            </a:xfrm>
            <a:prstGeom prst="rect">
              <a:avLst/>
            </a:prstGeom>
            <a:noFill/>
          </p:spPr>
          <p:txBody>
            <a:bodyPr wrap="square" rtlCol="0" anchor="ctr">
              <a:spAutoFit/>
            </a:bodyPr>
            <a:lstStyle/>
            <a:p>
              <a:r>
                <a:rPr lang="en-GB" sz="3200" dirty="0"/>
                <a:t>B2C</a:t>
              </a:r>
            </a:p>
          </p:txBody>
        </p:sp>
        <p:sp>
          <p:nvSpPr>
            <p:cNvPr id="6" name="Tekstvak 5"/>
            <p:cNvSpPr txBox="1"/>
            <p:nvPr/>
          </p:nvSpPr>
          <p:spPr>
            <a:xfrm>
              <a:off x="1145409" y="3598901"/>
              <a:ext cx="11046590" cy="830997"/>
            </a:xfrm>
            <a:prstGeom prst="rect">
              <a:avLst/>
            </a:prstGeom>
            <a:noFill/>
          </p:spPr>
          <p:txBody>
            <a:bodyPr wrap="square" rtlCol="0" anchor="ctr">
              <a:spAutoFit/>
            </a:bodyPr>
            <a:lstStyle/>
            <a:p>
              <a:pPr algn="ctr"/>
              <a:r>
                <a:rPr lang="nl-BE" sz="2400" dirty="0"/>
                <a:t>Boerenmarkt, hoevewinkel, hoevebeleving, zelfpluk, webshop, pakketten, </a:t>
              </a:r>
              <a:br>
                <a:rPr lang="nl-BE" sz="2400" dirty="0"/>
              </a:br>
              <a:r>
                <a:rPr lang="nl-BE" sz="2400" dirty="0"/>
                <a:t>voedselteams, “community </a:t>
              </a:r>
              <a:r>
                <a:rPr lang="nl-BE" sz="2400" dirty="0" err="1"/>
                <a:t>supported</a:t>
              </a:r>
              <a:r>
                <a:rPr lang="nl-BE" sz="2400" dirty="0"/>
                <a:t> </a:t>
              </a:r>
              <a:r>
                <a:rPr lang="nl-BE" sz="2400" dirty="0" err="1"/>
                <a:t>agriculture</a:t>
              </a:r>
              <a:r>
                <a:rPr lang="nl-BE" sz="2400" dirty="0"/>
                <a:t>”, aandeelhouderscoöperatie,…</a:t>
              </a:r>
            </a:p>
          </p:txBody>
        </p:sp>
        <p:grpSp>
          <p:nvGrpSpPr>
            <p:cNvPr id="10" name="Groep 9"/>
            <p:cNvGrpSpPr/>
            <p:nvPr/>
          </p:nvGrpSpPr>
          <p:grpSpPr>
            <a:xfrm>
              <a:off x="12357" y="1772478"/>
              <a:ext cx="12173502" cy="1825410"/>
              <a:chOff x="12357" y="1883691"/>
              <a:chExt cx="12173502" cy="1825410"/>
            </a:xfrm>
          </p:grpSpPr>
          <p:pic>
            <p:nvPicPr>
              <p:cNvPr id="3" name="Afbeelding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357" y="1909101"/>
                <a:ext cx="2199966" cy="1800000"/>
              </a:xfrm>
              <a:prstGeom prst="rect">
                <a:avLst/>
              </a:prstGeom>
            </p:spPr>
          </p:pic>
          <p:pic>
            <p:nvPicPr>
              <p:cNvPr id="4" name="Afbeelding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19769" y="1883691"/>
                <a:ext cx="2395202" cy="1800000"/>
              </a:xfrm>
              <a:prstGeom prst="rect">
                <a:avLst/>
              </a:prstGeom>
            </p:spPr>
          </p:pic>
          <p:pic>
            <p:nvPicPr>
              <p:cNvPr id="1028" name="Picture 4" descr="De-Vierhoekhoeve-hoevewinkel-Galerij-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7016" y="1883691"/>
                <a:ext cx="183458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http://www.bolhuis.be/wp-content/gallery/hoeveproducten/vleespakket.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5380684" y="1883691"/>
                <a:ext cx="1752067" cy="1800000"/>
              </a:xfrm>
              <a:prstGeom prst="rect">
                <a:avLst/>
              </a:prstGeom>
              <a:noFill/>
              <a:ln>
                <a:noFill/>
              </a:ln>
            </p:spPr>
          </p:pic>
          <p:pic>
            <p:nvPicPr>
              <p:cNvPr id="1030" name="Picture 6" descr="https://storage.googleapis.com/koalect/projects/cover/normal/29911/35.1615716532.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095471" y="1883691"/>
                <a:ext cx="209038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et Hinkelspel - 8 tips from 286 visitors"/>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330984" y="1883691"/>
                <a:ext cx="176448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descr="https://static.nieuwsblad.be/Assets/Images_Upload/2018/06/03/IMG_6680-BorderMaker.jpg?maxheight=600&amp;maxwidth=938&amp;scale=downscaleonly"/>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126904" y="1886161"/>
                <a:ext cx="1224136" cy="1800000"/>
              </a:xfrm>
              <a:prstGeom prst="rect">
                <a:avLst/>
              </a:prstGeom>
              <a:noFill/>
              <a:ln>
                <a:noFill/>
              </a:ln>
            </p:spPr>
          </p:pic>
        </p:grpSp>
      </p:grpSp>
      <p:pic>
        <p:nvPicPr>
          <p:cNvPr id="1026" name="Picture 2" descr="Noyen Lekker eten van bij ons "/>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630984" y="10867478"/>
            <a:ext cx="27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tasted4you.be/wp-content/uploads/2019/05/korte-keten-1-alice-750x500.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82972" y="4290739"/>
            <a:ext cx="27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eborstelde Aardappel"/>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12534" r="10613"/>
          <a:stretch/>
        </p:blipFill>
        <p:spPr bwMode="auto">
          <a:xfrm>
            <a:off x="7593212" y="4290739"/>
            <a:ext cx="2174789" cy="180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p:cNvSpPr txBox="1"/>
          <p:nvPr/>
        </p:nvSpPr>
        <p:spPr>
          <a:xfrm>
            <a:off x="1002082" y="6284756"/>
            <a:ext cx="11333243" cy="461665"/>
          </a:xfrm>
          <a:prstGeom prst="rect">
            <a:avLst/>
          </a:prstGeom>
          <a:noFill/>
        </p:spPr>
        <p:txBody>
          <a:bodyPr wrap="square" rtlCol="0" anchor="ctr">
            <a:spAutoFit/>
          </a:bodyPr>
          <a:lstStyle>
            <a:defPPr>
              <a:defRPr lang="nl-BE"/>
            </a:defPPr>
            <a:lvl1pPr algn="ctr">
              <a:defRPr sz="2400"/>
            </a:lvl1pPr>
          </a:lstStyle>
          <a:p>
            <a:r>
              <a:rPr lang="en-GB" dirty="0" err="1"/>
              <a:t>Samenwerking</a:t>
            </a:r>
            <a:r>
              <a:rPr lang="en-GB" dirty="0"/>
              <a:t> met restaurants, met </a:t>
            </a:r>
            <a:r>
              <a:rPr lang="en-GB" dirty="0" err="1"/>
              <a:t>grootkeuken</a:t>
            </a:r>
            <a:r>
              <a:rPr lang="en-GB" dirty="0"/>
              <a:t>, met </a:t>
            </a:r>
            <a:r>
              <a:rPr lang="en-GB" dirty="0" err="1"/>
              <a:t>verwerkers</a:t>
            </a:r>
            <a:r>
              <a:rPr lang="en-GB" dirty="0"/>
              <a:t>, </a:t>
            </a:r>
            <a:r>
              <a:rPr lang="en-GB" dirty="0" err="1"/>
              <a:t>naar</a:t>
            </a:r>
            <a:r>
              <a:rPr lang="en-GB" dirty="0"/>
              <a:t> </a:t>
            </a:r>
            <a:r>
              <a:rPr lang="en-GB" dirty="0" err="1"/>
              <a:t>distributie</a:t>
            </a:r>
            <a:r>
              <a:rPr lang="en-GB" dirty="0"/>
              <a:t> toe,…</a:t>
            </a:r>
          </a:p>
        </p:txBody>
      </p:sp>
      <p:grpSp>
        <p:nvGrpSpPr>
          <p:cNvPr id="22" name="Groep 21"/>
          <p:cNvGrpSpPr>
            <a:grpSpLocks noChangeAspect="1"/>
          </p:cNvGrpSpPr>
          <p:nvPr/>
        </p:nvGrpSpPr>
        <p:grpSpPr>
          <a:xfrm>
            <a:off x="9761829" y="4291640"/>
            <a:ext cx="3794438" cy="1800000"/>
            <a:chOff x="644815" y="1549401"/>
            <a:chExt cx="9102435" cy="4318000"/>
          </a:xfrm>
        </p:grpSpPr>
        <p:pic>
          <p:nvPicPr>
            <p:cNvPr id="23" name="Afbeelding 22"/>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44815" y="1549401"/>
              <a:ext cx="9102435" cy="4318000"/>
            </a:xfrm>
            <a:prstGeom prst="rect">
              <a:avLst/>
            </a:prstGeom>
          </p:spPr>
        </p:pic>
        <p:pic>
          <p:nvPicPr>
            <p:cNvPr id="24" name="Picture 2" descr="https://webshop.hoftervrijlegem.be/wp-content/uploads/2018/07/koolzaaddressing-hof-ter-vrijlegem-2020.jpg"/>
            <p:cNvPicPr>
              <a:picLocks noChangeAspect="1" noChangeArrowheads="1"/>
            </p:cNvPicPr>
            <p:nvPr/>
          </p:nvPicPr>
          <p:blipFill rotWithShape="1">
            <a:blip r:embed="rId16" cstate="screen">
              <a:clrChange>
                <a:clrFrom>
                  <a:srgbClr val="9AA0AC"/>
                </a:clrFrom>
                <a:clrTo>
                  <a:srgbClr val="9AA0AC">
                    <a:alpha val="0"/>
                  </a:srgbClr>
                </a:clrTo>
              </a:clrChange>
              <a:extLst>
                <a:ext uri="{28A0092B-C50C-407E-A947-70E740481C1C}">
                  <a14:useLocalDpi xmlns:a14="http://schemas.microsoft.com/office/drawing/2010/main"/>
                </a:ext>
              </a:extLst>
            </a:blip>
            <a:srcRect/>
            <a:stretch/>
          </p:blipFill>
          <p:spPr bwMode="auto">
            <a:xfrm rot="21236227">
              <a:off x="1041399" y="1662329"/>
              <a:ext cx="939801" cy="40209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6592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311708"/>
            <a:ext cx="10972800" cy="1618692"/>
          </a:xfrm>
        </p:spPr>
        <p:txBody>
          <a:bodyPr>
            <a:normAutofit fontScale="90000"/>
          </a:bodyPr>
          <a:lstStyle/>
          <a:p>
            <a:r>
              <a:rPr lang="nl-NL" dirty="0">
                <a:solidFill>
                  <a:schemeClr val="accent3"/>
                </a:solidFill>
                <a:latin typeface="Calibri Light" panose="020F0302020204030204" pitchFamily="34" charset="0"/>
                <a:cs typeface="Calibri Light" panose="020F0302020204030204" pitchFamily="34" charset="0"/>
              </a:rPr>
              <a:t>❽</a:t>
            </a:r>
            <a:r>
              <a:rPr lang="nl-NL" dirty="0">
                <a:solidFill>
                  <a:srgbClr val="131313"/>
                </a:solidFill>
                <a:latin typeface="Calibri Light" panose="020F0302020204030204" pitchFamily="34" charset="0"/>
                <a:cs typeface="Calibri Light" panose="020F0302020204030204" pitchFamily="34" charset="0"/>
              </a:rPr>
              <a:t>	Co-creatie van kennis</a:t>
            </a:r>
            <a:br>
              <a:rPr lang="nl-NL" dirty="0">
                <a:solidFill>
                  <a:srgbClr val="131313"/>
                </a:solidFill>
                <a:latin typeface="Calibri Light" panose="020F0302020204030204" pitchFamily="34" charset="0"/>
                <a:cs typeface="Calibri Light" panose="020F0302020204030204" pitchFamily="34" charset="0"/>
              </a:rPr>
            </a:br>
            <a:r>
              <a:rPr lang="nl-NL" dirty="0">
                <a:solidFill>
                  <a:schemeClr val="accent3"/>
                </a:solidFill>
                <a:latin typeface="Calibri Light" panose="020F0302020204030204" pitchFamily="34" charset="0"/>
                <a:cs typeface="Calibri Light" panose="020F0302020204030204" pitchFamily="34" charset="0"/>
              </a:rPr>
              <a:t>⓭</a:t>
            </a:r>
            <a:r>
              <a:rPr lang="nl-NL" dirty="0">
                <a:solidFill>
                  <a:srgbClr val="131313"/>
                </a:solidFill>
                <a:latin typeface="Calibri Light" panose="020F0302020204030204" pitchFamily="34" charset="0"/>
                <a:cs typeface="Calibri Light" panose="020F0302020204030204" pitchFamily="34" charset="0"/>
              </a:rPr>
              <a:t>  Participatie</a:t>
            </a:r>
            <a:br>
              <a:rPr lang="nl-NL" dirty="0">
                <a:solidFill>
                  <a:srgbClr val="131313"/>
                </a:solidFill>
                <a:latin typeface="Calibri Light" panose="020F0302020204030204" pitchFamily="34" charset="0"/>
                <a:cs typeface="Calibri Light" panose="020F0302020204030204" pitchFamily="34" charset="0"/>
              </a:rPr>
            </a:br>
            <a:endParaRPr lang="en-GB" dirty="0">
              <a:latin typeface="Calibri Light" panose="020F0302020204030204" pitchFamily="34" charset="0"/>
              <a:cs typeface="Calibri Light" panose="020F0302020204030204" pitchFamily="34" charset="0"/>
            </a:endParaRPr>
          </a:p>
        </p:txBody>
      </p:sp>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445"/>
          <a:stretch/>
        </p:blipFill>
        <p:spPr>
          <a:xfrm>
            <a:off x="5134795" y="4226805"/>
            <a:ext cx="3707760" cy="2150870"/>
          </a:xfrm>
          <a:prstGeom prst="rect">
            <a:avLst/>
          </a:prstGeom>
        </p:spPr>
      </p:pic>
      <p:pic>
        <p:nvPicPr>
          <p:cNvPr id="4" name="Afbeelding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0637" y="2066805"/>
            <a:ext cx="4445583" cy="2160000"/>
          </a:xfrm>
          <a:prstGeom prst="rect">
            <a:avLst/>
          </a:prstGeom>
        </p:spPr>
      </p:pic>
      <p:pic>
        <p:nvPicPr>
          <p:cNvPr id="5" name="Afbeelding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84946" y="2066805"/>
            <a:ext cx="2879999" cy="2160000"/>
          </a:xfrm>
          <a:prstGeom prst="rect">
            <a:avLst/>
          </a:prstGeom>
        </p:spPr>
      </p:pic>
      <p:pic>
        <p:nvPicPr>
          <p:cNvPr id="6" name="Afbeelding 5">
            <a:extLst>
              <a:ext uri="{FF2B5EF4-FFF2-40B4-BE49-F238E27FC236}">
                <a16:creationId xmlns:a16="http://schemas.microsoft.com/office/drawing/2014/main" id="{A37B0339-7DE7-496B-9C06-D2F7298A339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30189" y="4226805"/>
            <a:ext cx="2549919" cy="2160000"/>
          </a:xfrm>
          <a:prstGeom prst="rect">
            <a:avLst/>
          </a:prstGeom>
        </p:spPr>
      </p:pic>
      <p:pic>
        <p:nvPicPr>
          <p:cNvPr id="7" name="Afbeelding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4945" y="2066805"/>
            <a:ext cx="1434627" cy="2160000"/>
          </a:xfrm>
          <a:prstGeom prst="rect">
            <a:avLst/>
          </a:prstGeom>
        </p:spPr>
      </p:pic>
      <p:pic>
        <p:nvPicPr>
          <p:cNvPr id="8" name="Afbeelding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23235" y="4226805"/>
            <a:ext cx="4433600" cy="2160000"/>
          </a:xfrm>
          <a:prstGeom prst="rect">
            <a:avLst/>
          </a:prstGeom>
        </p:spPr>
      </p:pic>
      <p:pic>
        <p:nvPicPr>
          <p:cNvPr id="9" name="Afbeelding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581321" y="2066805"/>
            <a:ext cx="3601710" cy="2160000"/>
          </a:xfrm>
          <a:prstGeom prst="rect">
            <a:avLst/>
          </a:prstGeom>
        </p:spPr>
      </p:pic>
      <p:pic>
        <p:nvPicPr>
          <p:cNvPr id="10" name="Afbeelding 9">
            <a:extLst>
              <a:ext uri="{FF2B5EF4-FFF2-40B4-BE49-F238E27FC236}">
                <a16:creationId xmlns:a16="http://schemas.microsoft.com/office/drawing/2014/main" id="{85A0387D-D070-4C64-88A5-E72B61302B9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819702" y="4226805"/>
            <a:ext cx="4762612" cy="2160000"/>
          </a:xfrm>
          <a:prstGeom prst="rect">
            <a:avLst/>
          </a:prstGeom>
        </p:spPr>
      </p:pic>
    </p:spTree>
    <p:extLst>
      <p:ext uri="{BB962C8B-B14F-4D97-AF65-F5344CB8AC3E}">
        <p14:creationId xmlns:p14="http://schemas.microsoft.com/office/powerpoint/2010/main" val="140737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455D030-D89A-4751-B1B2-B4D5BA5E28EE}"/>
              </a:ext>
            </a:extLst>
          </p:cNvPr>
          <p:cNvSpPr>
            <a:spLocks noGrp="1"/>
          </p:cNvSpPr>
          <p:nvPr>
            <p:ph idx="1"/>
          </p:nvPr>
        </p:nvSpPr>
        <p:spPr>
          <a:xfrm>
            <a:off x="5791199" y="1496291"/>
            <a:ext cx="6192983" cy="5181600"/>
          </a:xfrm>
        </p:spPr>
        <p:txBody>
          <a:bodyPr>
            <a:normAutofit lnSpcReduction="10000"/>
          </a:bodyPr>
          <a:lstStyle/>
          <a:p>
            <a:pPr marL="0" indent="0">
              <a:buNone/>
              <a:tabLst>
                <a:tab pos="263525" algn="l"/>
              </a:tabLst>
            </a:pPr>
            <a:r>
              <a:rPr lang="nl-BE" sz="2400" dirty="0">
                <a:solidFill>
                  <a:schemeClr val="accent6"/>
                </a:solidFill>
                <a:latin typeface="Calibri Light" panose="020F0302020204030204" pitchFamily="34" charset="0"/>
                <a:cs typeface="Calibri Light" panose="020F0302020204030204" pitchFamily="34" charset="0"/>
              </a:rPr>
              <a:t>Agro-ecologie </a:t>
            </a:r>
            <a:br>
              <a:rPr lang="nl-BE" sz="2400" dirty="0">
                <a:solidFill>
                  <a:schemeClr val="tx1">
                    <a:lumMod val="65000"/>
                    <a:lumOff val="35000"/>
                  </a:schemeClr>
                </a:solidFill>
                <a:latin typeface="Calibri Light" panose="020F0302020204030204" pitchFamily="34" charset="0"/>
                <a:cs typeface="Calibri Light" panose="020F0302020204030204" pitchFamily="34" charset="0"/>
              </a:rPr>
            </a:br>
            <a:r>
              <a:rPr lang="nl-BE" sz="2400" dirty="0">
                <a:solidFill>
                  <a:schemeClr val="tx1">
                    <a:lumMod val="65000"/>
                    <a:lumOff val="35000"/>
                  </a:schemeClr>
                </a:solidFill>
                <a:latin typeface="Calibri Light" panose="020F0302020204030204" pitchFamily="34" charset="0"/>
                <a:cs typeface="Calibri Light" panose="020F0302020204030204" pitchFamily="34" charset="0"/>
              </a:rPr>
              <a:t>=	gebruik maken van synergiën met de natuur,           	</a:t>
            </a:r>
            <a:r>
              <a:rPr lang="nl-BE" sz="2400" b="1" dirty="0">
                <a:solidFill>
                  <a:schemeClr val="tx1">
                    <a:lumMod val="65000"/>
                    <a:lumOff val="35000"/>
                  </a:schemeClr>
                </a:solidFill>
                <a:latin typeface="Calibri Light" panose="020F0302020204030204" pitchFamily="34" charset="0"/>
                <a:cs typeface="Calibri Light" panose="020F0302020204030204" pitchFamily="34" charset="0"/>
              </a:rPr>
              <a:t>context &amp; systeemniveau</a:t>
            </a:r>
            <a:r>
              <a:rPr lang="nl-BE" sz="2400" dirty="0">
                <a:solidFill>
                  <a:schemeClr val="tx1">
                    <a:lumMod val="65000"/>
                    <a:lumOff val="35000"/>
                  </a:schemeClr>
                </a:solidFill>
                <a:latin typeface="Calibri Light" panose="020F0302020204030204" pitchFamily="34" charset="0"/>
                <a:cs typeface="Calibri Light" panose="020F0302020204030204" pitchFamily="34" charset="0"/>
              </a:rPr>
              <a:t> van belang </a:t>
            </a:r>
          </a:p>
          <a:p>
            <a:pPr marL="0" indent="0">
              <a:spcBef>
                <a:spcPts val="3000"/>
              </a:spcBef>
              <a:buNone/>
              <a:tabLst>
                <a:tab pos="263525" algn="l"/>
              </a:tabLst>
            </a:pPr>
            <a:r>
              <a:rPr lang="nl-BE" sz="2400" dirty="0">
                <a:solidFill>
                  <a:schemeClr val="accent6"/>
                </a:solidFill>
                <a:latin typeface="Calibri Light" panose="020F0302020204030204" pitchFamily="34" charset="0"/>
                <a:cs typeface="Calibri Light" panose="020F0302020204030204" pitchFamily="34" charset="0"/>
              </a:rPr>
              <a:t>Agro-ecologie</a:t>
            </a:r>
            <a:br>
              <a:rPr lang="nl-BE" sz="2400" dirty="0">
                <a:solidFill>
                  <a:schemeClr val="tx1">
                    <a:lumMod val="65000"/>
                    <a:lumOff val="35000"/>
                  </a:schemeClr>
                </a:solidFill>
                <a:latin typeface="Calibri Light" panose="020F0302020204030204" pitchFamily="34" charset="0"/>
                <a:cs typeface="Calibri Light" panose="020F0302020204030204" pitchFamily="34" charset="0"/>
              </a:rPr>
            </a:br>
            <a:r>
              <a:rPr lang="nl-BE" sz="2400" dirty="0">
                <a:solidFill>
                  <a:schemeClr val="tx1">
                    <a:lumMod val="65000"/>
                    <a:lumOff val="35000"/>
                  </a:schemeClr>
                </a:solidFill>
                <a:latin typeface="Calibri Light" panose="020F0302020204030204" pitchFamily="34" charset="0"/>
                <a:cs typeface="Calibri Light" panose="020F0302020204030204" pitchFamily="34" charset="0"/>
              </a:rPr>
              <a:t>= </a:t>
            </a:r>
            <a:r>
              <a:rPr lang="nl-BE" sz="2400" dirty="0">
                <a:solidFill>
                  <a:schemeClr val="tx2"/>
                </a:solidFill>
                <a:latin typeface="Calibri Light" panose="020F0302020204030204" pitchFamily="34" charset="0"/>
                <a:cs typeface="Calibri Light" panose="020F0302020204030204" pitchFamily="34" charset="0"/>
              </a:rPr>
              <a:t>Een </a:t>
            </a:r>
            <a:r>
              <a:rPr lang="nl-BE" sz="2400" b="1" dirty="0">
                <a:solidFill>
                  <a:schemeClr val="tx2"/>
                </a:solidFill>
                <a:latin typeface="Calibri Light" panose="020F0302020204030204" pitchFamily="34" charset="0"/>
                <a:cs typeface="Calibri Light" panose="020F0302020204030204" pitchFamily="34" charset="0"/>
              </a:rPr>
              <a:t>continuüm</a:t>
            </a:r>
            <a:r>
              <a:rPr lang="nl-BE" sz="2400" dirty="0">
                <a:solidFill>
                  <a:schemeClr val="tx2"/>
                </a:solidFill>
                <a:latin typeface="Calibri Light" panose="020F0302020204030204" pitchFamily="34" charset="0"/>
                <a:cs typeface="Calibri Light" panose="020F0302020204030204" pitchFamily="34" charset="0"/>
              </a:rPr>
              <a:t> in toepassingen</a:t>
            </a:r>
            <a:br>
              <a:rPr lang="nl-BE" sz="2400" dirty="0">
                <a:solidFill>
                  <a:schemeClr val="tx2"/>
                </a:solidFill>
                <a:latin typeface="Calibri Light" panose="020F0302020204030204" pitchFamily="34" charset="0"/>
                <a:cs typeface="Calibri Light" panose="020F0302020204030204" pitchFamily="34" charset="0"/>
              </a:rPr>
            </a:br>
            <a:r>
              <a:rPr lang="nl-BE" sz="2400" dirty="0">
                <a:solidFill>
                  <a:schemeClr val="tx2"/>
                </a:solidFill>
                <a:latin typeface="Calibri Light" panose="020F0302020204030204" pitchFamily="34" charset="0"/>
                <a:cs typeface="Calibri Light" panose="020F0302020204030204" pitchFamily="34" charset="0"/>
              </a:rPr>
              <a:t>	kan op verschillende niveaus gebeuren</a:t>
            </a:r>
            <a:endParaRPr lang="nl-BE" sz="2400" dirty="0">
              <a:solidFill>
                <a:schemeClr val="accent6"/>
              </a:solidFill>
              <a:latin typeface="Calibri Light" panose="020F0302020204030204" pitchFamily="34" charset="0"/>
              <a:cs typeface="Calibri Light" panose="020F0302020204030204" pitchFamily="34" charset="0"/>
            </a:endParaRPr>
          </a:p>
          <a:p>
            <a:pPr marL="0" indent="0">
              <a:spcBef>
                <a:spcPts val="3000"/>
              </a:spcBef>
              <a:buNone/>
              <a:tabLst>
                <a:tab pos="263525" algn="l"/>
              </a:tabLst>
            </a:pPr>
            <a:r>
              <a:rPr lang="nl-BE" sz="2400" dirty="0">
                <a:solidFill>
                  <a:schemeClr val="accent6"/>
                </a:solidFill>
                <a:latin typeface="Calibri Light" panose="020F0302020204030204" pitchFamily="34" charset="0"/>
                <a:cs typeface="Calibri Light" panose="020F0302020204030204" pitchFamily="34" charset="0"/>
              </a:rPr>
              <a:t>Agro-ecologie </a:t>
            </a:r>
            <a:br>
              <a:rPr lang="nl-BE" sz="2400" dirty="0">
                <a:solidFill>
                  <a:schemeClr val="accent6"/>
                </a:solidFill>
                <a:latin typeface="Calibri Light" panose="020F0302020204030204" pitchFamily="34" charset="0"/>
                <a:cs typeface="Calibri Light" panose="020F0302020204030204" pitchFamily="34" charset="0"/>
              </a:rPr>
            </a:br>
            <a:r>
              <a:rPr lang="nl-BE" sz="2400" dirty="0">
                <a:solidFill>
                  <a:schemeClr val="tx1">
                    <a:lumMod val="65000"/>
                    <a:lumOff val="35000"/>
                  </a:schemeClr>
                </a:solidFill>
                <a:latin typeface="Calibri Light" panose="020F0302020204030204" pitchFamily="34" charset="0"/>
                <a:cs typeface="Calibri Light" panose="020F0302020204030204" pitchFamily="34" charset="0"/>
              </a:rPr>
              <a:t>=	</a:t>
            </a:r>
            <a:r>
              <a:rPr lang="nl-BE" sz="2400" b="1" dirty="0" err="1">
                <a:solidFill>
                  <a:schemeClr val="tx1">
                    <a:lumMod val="65000"/>
                    <a:lumOff val="35000"/>
                  </a:schemeClr>
                </a:solidFill>
                <a:latin typeface="Calibri Light" panose="020F0302020204030204" pitchFamily="34" charset="0"/>
                <a:cs typeface="Calibri Light" panose="020F0302020204030204" pitchFamily="34" charset="0"/>
              </a:rPr>
              <a:t>kennis-intensief</a:t>
            </a:r>
            <a:r>
              <a:rPr lang="nl-BE" sz="2400" b="1" dirty="0">
                <a:solidFill>
                  <a:schemeClr val="tx1">
                    <a:lumMod val="65000"/>
                    <a:lumOff val="35000"/>
                  </a:schemeClr>
                </a:solidFill>
                <a:latin typeface="Calibri Light" panose="020F0302020204030204" pitchFamily="34" charset="0"/>
                <a:cs typeface="Calibri Light" panose="020F0302020204030204" pitchFamily="34" charset="0"/>
              </a:rPr>
              <a:t>, </a:t>
            </a:r>
            <a:r>
              <a:rPr lang="nl-BE" sz="2400" dirty="0">
                <a:solidFill>
                  <a:schemeClr val="tx1">
                    <a:lumMod val="65000"/>
                    <a:lumOff val="35000"/>
                  </a:schemeClr>
                </a:solidFill>
                <a:latin typeface="Calibri Light" panose="020F0302020204030204" pitchFamily="34" charset="0"/>
                <a:cs typeface="Calibri Light" panose="020F0302020204030204" pitchFamily="34" charset="0"/>
              </a:rPr>
              <a:t>andere manieren van 	denken, onderwijs en onderzoek nodig </a:t>
            </a:r>
          </a:p>
          <a:p>
            <a:pPr marL="0" indent="0">
              <a:spcBef>
                <a:spcPts val="3000"/>
              </a:spcBef>
              <a:buNone/>
              <a:tabLst>
                <a:tab pos="263525" algn="l"/>
              </a:tabLst>
            </a:pPr>
            <a:r>
              <a:rPr lang="nl-BE" sz="2400" dirty="0">
                <a:solidFill>
                  <a:schemeClr val="accent6"/>
                </a:solidFill>
                <a:latin typeface="Calibri Light" panose="020F0302020204030204" pitchFamily="34" charset="0"/>
                <a:cs typeface="Calibri Light" panose="020F0302020204030204" pitchFamily="34" charset="0"/>
              </a:rPr>
              <a:t>Agro-ecologie </a:t>
            </a:r>
            <a:br>
              <a:rPr lang="nl-BE" sz="2400" dirty="0">
                <a:solidFill>
                  <a:schemeClr val="tx1">
                    <a:lumMod val="65000"/>
                    <a:lumOff val="35000"/>
                  </a:schemeClr>
                </a:solidFill>
                <a:latin typeface="Calibri Light" panose="020F0302020204030204" pitchFamily="34" charset="0"/>
                <a:cs typeface="Calibri Light" panose="020F0302020204030204" pitchFamily="34" charset="0"/>
              </a:rPr>
            </a:br>
            <a:r>
              <a:rPr lang="nl-BE" sz="2400" dirty="0">
                <a:solidFill>
                  <a:schemeClr val="tx1">
                    <a:lumMod val="65000"/>
                    <a:lumOff val="35000"/>
                  </a:schemeClr>
                </a:solidFill>
                <a:latin typeface="Calibri Light" panose="020F0302020204030204" pitchFamily="34" charset="0"/>
                <a:cs typeface="Calibri Light" panose="020F0302020204030204" pitchFamily="34" charset="0"/>
              </a:rPr>
              <a:t>=	inspirerende bril om op zoek te gaan naar 	</a:t>
            </a:r>
            <a:r>
              <a:rPr lang="nl-BE" sz="2400" b="1" dirty="0">
                <a:solidFill>
                  <a:schemeClr val="tx1">
                    <a:lumMod val="65000"/>
                    <a:lumOff val="35000"/>
                  </a:schemeClr>
                </a:solidFill>
                <a:latin typeface="Calibri Light" panose="020F0302020204030204" pitchFamily="34" charset="0"/>
                <a:cs typeface="Calibri Light" panose="020F0302020204030204" pitchFamily="34" charset="0"/>
              </a:rPr>
              <a:t>(andere) innovaties &amp; verdienmodellen</a:t>
            </a:r>
            <a:endParaRPr lang="nl-BE" sz="24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4" name="Titel 1">
            <a:extLst>
              <a:ext uri="{FF2B5EF4-FFF2-40B4-BE49-F238E27FC236}">
                <a16:creationId xmlns:a16="http://schemas.microsoft.com/office/drawing/2014/main" id="{2D43A2AC-6B03-48CA-B7D1-22EEDD0C9128}"/>
              </a:ext>
            </a:extLst>
          </p:cNvPr>
          <p:cNvSpPr>
            <a:spLocks noGrp="1"/>
          </p:cNvSpPr>
          <p:nvPr>
            <p:ph type="title"/>
          </p:nvPr>
        </p:nvSpPr>
        <p:spPr>
          <a:xfrm>
            <a:off x="5791199" y="266908"/>
            <a:ext cx="5860473" cy="994172"/>
          </a:xfrm>
        </p:spPr>
        <p:txBody>
          <a:bodyPr>
            <a:normAutofit/>
          </a:bodyPr>
          <a:lstStyle/>
          <a:p>
            <a:r>
              <a:rPr lang="nl-BE" b="1" dirty="0">
                <a:solidFill>
                  <a:schemeClr val="bg1">
                    <a:lumMod val="50000"/>
                  </a:schemeClr>
                </a:solidFill>
              </a:rPr>
              <a:t>Take-home </a:t>
            </a:r>
            <a:r>
              <a:rPr lang="nl-BE" b="1" dirty="0" err="1">
                <a:solidFill>
                  <a:schemeClr val="bg1">
                    <a:lumMod val="50000"/>
                  </a:schemeClr>
                </a:solidFill>
              </a:rPr>
              <a:t>messages</a:t>
            </a:r>
            <a:endParaRPr lang="nl-BE" b="1" dirty="0">
              <a:solidFill>
                <a:schemeClr val="bg1">
                  <a:lumMod val="50000"/>
                </a:schemeClr>
              </a:solidFill>
            </a:endParaRPr>
          </a:p>
        </p:txBody>
      </p:sp>
      <p:pic>
        <p:nvPicPr>
          <p:cNvPr id="4098" name="Picture 2" descr="Diverging pathways pictures Stock Photos - Page 1 : Masterfi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836" y="-61769"/>
            <a:ext cx="5600006" cy="696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35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a:off x="0" y="2463258"/>
            <a:ext cx="13346483" cy="4418577"/>
          </a:xfrm>
          <a:custGeom>
            <a:avLst/>
            <a:gdLst>
              <a:gd name="connsiteX0" fmla="*/ 0 w 9150137"/>
              <a:gd name="connsiteY0" fmla="*/ 1957675 h 4418577"/>
              <a:gd name="connsiteX1" fmla="*/ 9150137 w 9150137"/>
              <a:gd name="connsiteY1" fmla="*/ 0 h 4418577"/>
              <a:gd name="connsiteX2" fmla="*/ 9144000 w 9150137"/>
              <a:gd name="connsiteY2" fmla="*/ 4412440 h 4418577"/>
              <a:gd name="connsiteX3" fmla="*/ 0 w 9150137"/>
              <a:gd name="connsiteY3" fmla="*/ 4418577 h 4418577"/>
              <a:gd name="connsiteX4" fmla="*/ 0 w 9150137"/>
              <a:gd name="connsiteY4" fmla="*/ 1957675 h 441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0137" h="4418577">
                <a:moveTo>
                  <a:pt x="0" y="1957675"/>
                </a:moveTo>
                <a:lnTo>
                  <a:pt x="9150137" y="0"/>
                </a:lnTo>
                <a:cubicBezTo>
                  <a:pt x="9148091" y="1470813"/>
                  <a:pt x="9146046" y="2941627"/>
                  <a:pt x="9144000" y="4412440"/>
                </a:cubicBezTo>
                <a:lnTo>
                  <a:pt x="0" y="4418577"/>
                </a:lnTo>
                <a:lnTo>
                  <a:pt x="0" y="1957675"/>
                </a:lnTo>
                <a:close/>
              </a:path>
            </a:pathLst>
          </a:custGeom>
          <a:solidFill>
            <a:srgbClr val="9DBE3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1400" dirty="0">
              <a:latin typeface="FlandersArtSans-Light" panose="00000400000000000000" pitchFamily="2" charset="0"/>
            </a:endParaRPr>
          </a:p>
        </p:txBody>
      </p:sp>
      <p:pic>
        <p:nvPicPr>
          <p:cNvPr id="4" name="Graphic 3">
            <a:extLst>
              <a:ext uri="{FF2B5EF4-FFF2-40B4-BE49-F238E27FC236}">
                <a16:creationId xmlns:a16="http://schemas.microsoft.com/office/drawing/2014/main" id="{F3DADC7F-F63E-4D2D-AEA5-FD916D93669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53854" y="4491760"/>
            <a:ext cx="895350" cy="428625"/>
          </a:xfrm>
          <a:prstGeom prst="rect">
            <a:avLst/>
          </a:prstGeom>
        </p:spPr>
      </p:pic>
      <p:pic>
        <p:nvPicPr>
          <p:cNvPr id="5" name="Afbeelding 4">
            <a:extLst>
              <a:ext uri="{FF2B5EF4-FFF2-40B4-BE49-F238E27FC236}">
                <a16:creationId xmlns:a16="http://schemas.microsoft.com/office/drawing/2014/main" id="{4705EEA6-234D-4854-8AA2-3F32966BDE02}"/>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67371" y="3615176"/>
            <a:ext cx="1979802" cy="787042"/>
          </a:xfrm>
          <a:prstGeom prst="rect">
            <a:avLst/>
          </a:prstGeom>
        </p:spPr>
      </p:pic>
      <p:sp>
        <p:nvSpPr>
          <p:cNvPr id="6" name="Tekstvak 5">
            <a:extLst>
              <a:ext uri="{FF2B5EF4-FFF2-40B4-BE49-F238E27FC236}">
                <a16:creationId xmlns:a16="http://schemas.microsoft.com/office/drawing/2014/main" id="{C78E9FE1-FC5F-4CCA-8CE6-8800D6D18C30}"/>
              </a:ext>
            </a:extLst>
          </p:cNvPr>
          <p:cNvSpPr txBox="1"/>
          <p:nvPr/>
        </p:nvSpPr>
        <p:spPr>
          <a:xfrm>
            <a:off x="8569474" y="4865677"/>
            <a:ext cx="2066591" cy="1661993"/>
          </a:xfrm>
          <a:prstGeom prst="rect">
            <a:avLst/>
          </a:prstGeom>
          <a:noFill/>
        </p:spPr>
        <p:txBody>
          <a:bodyPr wrap="none" rtlCol="0">
            <a:spAutoFit/>
          </a:bodyPr>
          <a:lstStyle/>
          <a:p>
            <a:r>
              <a:rPr lang="nl-BE" sz="1100" b="1" dirty="0" err="1">
                <a:solidFill>
                  <a:schemeClr val="bg1"/>
                </a:solidFill>
                <a:latin typeface="FlandersArtSans-Light" panose="00000400000000000000" pitchFamily="2" charset="0"/>
              </a:rPr>
              <a:t>Flanders</a:t>
            </a:r>
            <a:r>
              <a:rPr lang="nl-BE" sz="1100" b="1" dirty="0">
                <a:solidFill>
                  <a:schemeClr val="bg1"/>
                </a:solidFill>
                <a:latin typeface="FlandersArtSans-Light" panose="00000400000000000000" pitchFamily="2" charset="0"/>
              </a:rPr>
              <a:t> Research </a:t>
            </a:r>
            <a:r>
              <a:rPr lang="nl-BE" sz="1100" b="1" dirty="0" err="1">
                <a:solidFill>
                  <a:schemeClr val="bg1"/>
                </a:solidFill>
                <a:latin typeface="FlandersArtSans-Light" panose="00000400000000000000" pitchFamily="2" charset="0"/>
              </a:rPr>
              <a:t>Institute</a:t>
            </a:r>
            <a:r>
              <a:rPr lang="nl-BE" sz="1100" b="1" dirty="0">
                <a:solidFill>
                  <a:schemeClr val="bg1"/>
                </a:solidFill>
                <a:latin typeface="FlandersArtSans-Light" panose="00000400000000000000" pitchFamily="2" charset="0"/>
              </a:rPr>
              <a:t> </a:t>
            </a:r>
            <a:r>
              <a:rPr lang="nl-BE" sz="1100" b="1" dirty="0" err="1">
                <a:solidFill>
                  <a:schemeClr val="bg1"/>
                </a:solidFill>
                <a:latin typeface="FlandersArtSans-Light" panose="00000400000000000000" pitchFamily="2" charset="0"/>
              </a:rPr>
              <a:t>for</a:t>
            </a:r>
            <a:r>
              <a:rPr lang="nl-BE" sz="1100" b="1" dirty="0">
                <a:solidFill>
                  <a:schemeClr val="bg1"/>
                </a:solidFill>
                <a:latin typeface="FlandersArtSans-Light" panose="00000400000000000000" pitchFamily="2" charset="0"/>
              </a:rPr>
              <a:t> </a:t>
            </a:r>
          </a:p>
          <a:p>
            <a:r>
              <a:rPr lang="nl-BE" sz="1100" b="1" dirty="0" err="1">
                <a:solidFill>
                  <a:schemeClr val="bg1"/>
                </a:solidFill>
                <a:latin typeface="FlandersArtSans-Light" panose="00000400000000000000" pitchFamily="2" charset="0"/>
              </a:rPr>
              <a:t>Agriculture</a:t>
            </a:r>
            <a:r>
              <a:rPr lang="nl-BE" sz="1100" b="1" dirty="0">
                <a:solidFill>
                  <a:schemeClr val="bg1"/>
                </a:solidFill>
                <a:latin typeface="FlandersArtSans-Light" panose="00000400000000000000" pitchFamily="2" charset="0"/>
              </a:rPr>
              <a:t>, </a:t>
            </a:r>
            <a:r>
              <a:rPr lang="nl-BE" sz="1100" b="1" dirty="0" err="1">
                <a:solidFill>
                  <a:schemeClr val="bg1"/>
                </a:solidFill>
                <a:latin typeface="FlandersArtSans-Light" panose="00000400000000000000" pitchFamily="2" charset="0"/>
              </a:rPr>
              <a:t>Fisheries</a:t>
            </a:r>
            <a:r>
              <a:rPr lang="nl-BE" sz="1100" b="1" dirty="0">
                <a:solidFill>
                  <a:schemeClr val="bg1"/>
                </a:solidFill>
                <a:latin typeface="FlandersArtSans-Light" panose="00000400000000000000" pitchFamily="2" charset="0"/>
              </a:rPr>
              <a:t> </a:t>
            </a:r>
            <a:r>
              <a:rPr lang="nl-BE" sz="1100" b="1" dirty="0" err="1">
                <a:solidFill>
                  <a:schemeClr val="bg1"/>
                </a:solidFill>
                <a:latin typeface="FlandersArtSans-Light" panose="00000400000000000000" pitchFamily="2" charset="0"/>
              </a:rPr>
              <a:t>and</a:t>
            </a:r>
            <a:r>
              <a:rPr lang="nl-BE" sz="1100" b="1" dirty="0">
                <a:solidFill>
                  <a:schemeClr val="bg1"/>
                </a:solidFill>
                <a:latin typeface="FlandersArtSans-Light" panose="00000400000000000000" pitchFamily="2" charset="0"/>
              </a:rPr>
              <a:t> Food</a:t>
            </a:r>
          </a:p>
          <a:p>
            <a:r>
              <a:rPr lang="nl-NL" sz="1100" b="1" dirty="0">
                <a:solidFill>
                  <a:schemeClr val="bg1"/>
                </a:solidFill>
                <a:latin typeface="FlandersArtSans-Light" panose="00000400000000000000" pitchFamily="2" charset="0"/>
              </a:rPr>
              <a:t>Burg. Van </a:t>
            </a:r>
            <a:r>
              <a:rPr lang="nl-NL" sz="1100" b="1" dirty="0" err="1">
                <a:solidFill>
                  <a:schemeClr val="bg1"/>
                </a:solidFill>
                <a:latin typeface="FlandersArtSans-Light" panose="00000400000000000000" pitchFamily="2" charset="0"/>
              </a:rPr>
              <a:t>Gansberghelaan</a:t>
            </a:r>
            <a:r>
              <a:rPr lang="nl-NL" sz="1100" b="1" dirty="0">
                <a:solidFill>
                  <a:schemeClr val="bg1"/>
                </a:solidFill>
                <a:latin typeface="FlandersArtSans-Light" panose="00000400000000000000" pitchFamily="2" charset="0"/>
              </a:rPr>
              <a:t>  92</a:t>
            </a:r>
            <a:endParaRPr lang="nl-BE" sz="1100" b="1" dirty="0">
              <a:solidFill>
                <a:schemeClr val="bg1"/>
              </a:solidFill>
              <a:latin typeface="FlandersArtSans-Light" panose="00000400000000000000" pitchFamily="2" charset="0"/>
            </a:endParaRPr>
          </a:p>
          <a:p>
            <a:r>
              <a:rPr lang="da-DK" sz="1100" b="1" dirty="0">
                <a:solidFill>
                  <a:schemeClr val="bg1"/>
                </a:solidFill>
                <a:latin typeface="FlandersArtSans-Light" panose="00000400000000000000" pitchFamily="2" charset="0"/>
              </a:rPr>
              <a:t>9820 Merelbeke </a:t>
            </a:r>
            <a:r>
              <a:rPr lang="nl-NL" sz="1100" b="1" dirty="0">
                <a:solidFill>
                  <a:schemeClr val="bg1"/>
                </a:solidFill>
                <a:latin typeface="FlandersArtSans-Light" panose="00000400000000000000" pitchFamily="2" charset="0"/>
              </a:rPr>
              <a:t>– België</a:t>
            </a:r>
            <a:endParaRPr lang="nl-BE" sz="1100" b="1" dirty="0">
              <a:solidFill>
                <a:schemeClr val="bg1"/>
              </a:solidFill>
              <a:latin typeface="FlandersArtSans-Light" panose="00000400000000000000" pitchFamily="2" charset="0"/>
            </a:endParaRPr>
          </a:p>
          <a:p>
            <a:r>
              <a:rPr lang="nl-NL" sz="1100" b="1" dirty="0">
                <a:solidFill>
                  <a:schemeClr val="bg1"/>
                </a:solidFill>
                <a:latin typeface="FlandersArtSans-Light" panose="00000400000000000000" pitchFamily="2" charset="0"/>
              </a:rPr>
              <a:t>T + 32 (0)9 272 25 00</a:t>
            </a:r>
            <a:endParaRPr lang="nl-BE" sz="1100" b="1" dirty="0">
              <a:solidFill>
                <a:schemeClr val="bg1"/>
              </a:solidFill>
              <a:latin typeface="FlandersArtSans-Light" panose="00000400000000000000" pitchFamily="2" charset="0"/>
            </a:endParaRPr>
          </a:p>
          <a:p>
            <a:r>
              <a:rPr lang="nl-NL" sz="1100" b="1" dirty="0">
                <a:solidFill>
                  <a:schemeClr val="bg1"/>
                </a:solidFill>
                <a:latin typeface="FlandersArtSans-Light" panose="00000400000000000000" pitchFamily="2" charset="0"/>
              </a:rPr>
              <a:t>F  +32 (0)9 272 25 01</a:t>
            </a:r>
            <a:endParaRPr lang="nl-BE" sz="1100" b="1" dirty="0">
              <a:solidFill>
                <a:schemeClr val="bg1"/>
              </a:solidFill>
              <a:latin typeface="FlandersArtSans-Light" panose="00000400000000000000" pitchFamily="2" charset="0"/>
            </a:endParaRPr>
          </a:p>
          <a:p>
            <a:r>
              <a:rPr lang="nl-NL" sz="1100" b="1" dirty="0">
                <a:solidFill>
                  <a:schemeClr val="bg1"/>
                </a:solidFill>
                <a:latin typeface="FlandersArtSans-Light" panose="00000400000000000000" pitchFamily="2" charset="0"/>
              </a:rPr>
              <a:t> </a:t>
            </a:r>
            <a:endParaRPr lang="nl-BE" sz="1100" b="1" dirty="0">
              <a:solidFill>
                <a:schemeClr val="bg1"/>
              </a:solidFill>
              <a:latin typeface="FlandersArtSans-Light" panose="00000400000000000000" pitchFamily="2" charset="0"/>
            </a:endParaRPr>
          </a:p>
          <a:p>
            <a:r>
              <a:rPr lang="nl-NL" sz="1100" b="1" dirty="0">
                <a:solidFill>
                  <a:schemeClr val="bg1"/>
                </a:solidFill>
                <a:latin typeface="FlandersArtSans-Light" panose="00000400000000000000" pitchFamily="2" charset="0"/>
              </a:rPr>
              <a:t>www.ilvo.vlaanderen.be</a:t>
            </a:r>
            <a:endParaRPr lang="nl-BE" sz="1100" b="1" dirty="0">
              <a:solidFill>
                <a:schemeClr val="bg1"/>
              </a:solidFill>
              <a:latin typeface="FlandersArtSans-Light" panose="00000400000000000000" pitchFamily="2" charset="0"/>
            </a:endParaRPr>
          </a:p>
          <a:p>
            <a:endParaRPr lang="nl-BE" sz="1400" dirty="0">
              <a:latin typeface="FlandersArtSans-Light" panose="00000400000000000000" pitchFamily="2" charset="0"/>
            </a:endParaRPr>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9727" y="5374903"/>
            <a:ext cx="526443" cy="521825"/>
          </a:xfrm>
          <a:prstGeom prst="rect">
            <a:avLst/>
          </a:prstGeom>
        </p:spPr>
      </p:pic>
      <p:sp>
        <p:nvSpPr>
          <p:cNvPr id="26" name="TextBox 25"/>
          <p:cNvSpPr txBox="1"/>
          <p:nvPr/>
        </p:nvSpPr>
        <p:spPr>
          <a:xfrm>
            <a:off x="2986631" y="2108641"/>
            <a:ext cx="2185214" cy="584775"/>
          </a:xfrm>
          <a:prstGeom prst="rect">
            <a:avLst/>
          </a:prstGeom>
          <a:noFill/>
        </p:spPr>
        <p:txBody>
          <a:bodyPr wrap="none" rtlCol="0">
            <a:spAutoFit/>
          </a:bodyPr>
          <a:lstStyle/>
          <a:p>
            <a:r>
              <a:rPr lang="en-US" sz="3200" b="1" dirty="0">
                <a:solidFill>
                  <a:schemeClr val="bg1"/>
                </a:solidFill>
                <a:latin typeface="FlandersArtSans-Light" panose="00000400000000000000" pitchFamily="2" charset="0"/>
              </a:rPr>
              <a:t>THANK YOU</a:t>
            </a:r>
          </a:p>
        </p:txBody>
      </p:sp>
      <p:pic>
        <p:nvPicPr>
          <p:cNvPr id="18" name="Tijdelijke aanduiding voor inhoud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4210" y="415218"/>
            <a:ext cx="3952975" cy="3201493"/>
          </a:xfrm>
          <a:prstGeom prst="rect">
            <a:avLst/>
          </a:prstGeom>
        </p:spPr>
      </p:pic>
      <p:sp>
        <p:nvSpPr>
          <p:cNvPr id="17" name="Rechthoek 16"/>
          <p:cNvSpPr/>
          <p:nvPr/>
        </p:nvSpPr>
        <p:spPr>
          <a:xfrm>
            <a:off x="2046170" y="5358119"/>
            <a:ext cx="4698722" cy="1077218"/>
          </a:xfrm>
          <a:prstGeom prst="rect">
            <a:avLst/>
          </a:prstGeom>
        </p:spPr>
        <p:txBody>
          <a:bodyPr wrap="none">
            <a:spAutoFit/>
          </a:bodyPr>
          <a:lstStyle/>
          <a:p>
            <a:r>
              <a:rPr lang="nl-NL" sz="3200" dirty="0">
                <a:solidFill>
                  <a:schemeClr val="bg1"/>
                </a:solidFill>
                <a:latin typeface="FlandersArtSans-Light" panose="00000400000000000000" pitchFamily="2" charset="0"/>
              </a:rPr>
              <a:t>llaebio@ilvo.vlaanderen.be</a:t>
            </a:r>
          </a:p>
          <a:p>
            <a:endParaRPr lang="nl-BE" sz="3200" dirty="0">
              <a:solidFill>
                <a:schemeClr val="bg1"/>
              </a:solidFill>
              <a:latin typeface="FlandersArtSans-Light" panose="00000400000000000000" pitchFamily="2" charset="0"/>
            </a:endParaRPr>
          </a:p>
        </p:txBody>
      </p:sp>
      <p:grpSp>
        <p:nvGrpSpPr>
          <p:cNvPr id="8" name="Groep 7"/>
          <p:cNvGrpSpPr/>
          <p:nvPr/>
        </p:nvGrpSpPr>
        <p:grpSpPr>
          <a:xfrm>
            <a:off x="5322658" y="266918"/>
            <a:ext cx="3874175" cy="2772299"/>
            <a:chOff x="5322658" y="266918"/>
            <a:chExt cx="3874175" cy="2772299"/>
          </a:xfrm>
        </p:grpSpPr>
        <p:pic>
          <p:nvPicPr>
            <p:cNvPr id="3" name="Afbeelding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2658" y="266918"/>
              <a:ext cx="3874175" cy="2772299"/>
            </a:xfrm>
            <a:prstGeom prst="rect">
              <a:avLst/>
            </a:prstGeom>
          </p:spPr>
        </p:pic>
        <p:pic>
          <p:nvPicPr>
            <p:cNvPr id="16" name="Afbeelding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53260" y="310986"/>
              <a:ext cx="726335" cy="568288"/>
            </a:xfrm>
            <a:prstGeom prst="rect">
              <a:avLst/>
            </a:prstGeom>
          </p:spPr>
        </p:pic>
      </p:grpSp>
    </p:spTree>
    <p:extLst>
      <p:ext uri="{BB962C8B-B14F-4D97-AF65-F5344CB8AC3E}">
        <p14:creationId xmlns:p14="http://schemas.microsoft.com/office/powerpoint/2010/main" val="1186371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33804" y="-147491"/>
            <a:ext cx="12459608" cy="8297569"/>
          </a:xfrm>
          <a:prstGeom prst="rect">
            <a:avLst/>
          </a:prstGeom>
          <a:effectLst>
            <a:outerShdw blurRad="50800" dist="50800" dir="5400000" algn="ctr" rotWithShape="0">
              <a:srgbClr val="000000">
                <a:alpha val="0"/>
              </a:srgbClr>
            </a:outerShdw>
          </a:effectLst>
        </p:spPr>
      </p:pic>
      <p:sp>
        <p:nvSpPr>
          <p:cNvPr id="2" name="Titel 1"/>
          <p:cNvSpPr>
            <a:spLocks noGrp="1"/>
          </p:cNvSpPr>
          <p:nvPr>
            <p:ph type="title"/>
          </p:nvPr>
        </p:nvSpPr>
        <p:spPr>
          <a:xfrm>
            <a:off x="1" y="179381"/>
            <a:ext cx="12191999" cy="1325563"/>
          </a:xfrm>
        </p:spPr>
        <p:txBody>
          <a:bodyPr>
            <a:normAutofit/>
          </a:bodyPr>
          <a:lstStyle/>
          <a:p>
            <a:pPr algn="ctr"/>
            <a:r>
              <a:rPr lang="nl-BE" sz="5400" b="1" dirty="0">
                <a:solidFill>
                  <a:schemeClr val="bg1">
                    <a:lumMod val="95000"/>
                  </a:schemeClr>
                </a:solidFill>
              </a:rPr>
              <a:t>Biologische landbouw</a:t>
            </a:r>
          </a:p>
        </p:txBody>
      </p:sp>
      <p:sp>
        <p:nvSpPr>
          <p:cNvPr id="3" name="Tijdelijke aanduiding voor inhoud 2"/>
          <p:cNvSpPr>
            <a:spLocks noGrp="1"/>
          </p:cNvSpPr>
          <p:nvPr>
            <p:ph idx="1"/>
          </p:nvPr>
        </p:nvSpPr>
        <p:spPr>
          <a:xfrm>
            <a:off x="-133803" y="4231178"/>
            <a:ext cx="12563928" cy="2614122"/>
          </a:xfrm>
          <a:solidFill>
            <a:srgbClr val="F2F2F2">
              <a:alpha val="74902"/>
            </a:srgbClr>
          </a:solidFill>
        </p:spPr>
        <p:txBody>
          <a:bodyPr tIns="108000">
            <a:normAutofit lnSpcReduction="10000"/>
          </a:bodyPr>
          <a:lstStyle/>
          <a:p>
            <a:pPr marL="446088"/>
            <a:r>
              <a:rPr lang="nl-BE" dirty="0">
                <a:solidFill>
                  <a:schemeClr val="tx2"/>
                </a:solidFill>
              </a:rPr>
              <a:t>IFOAM principes: gezondheid, ecologie, zorg en rechtvaardigheid</a:t>
            </a:r>
          </a:p>
          <a:p>
            <a:pPr marL="446088"/>
            <a:r>
              <a:rPr lang="nl-BE" dirty="0">
                <a:solidFill>
                  <a:schemeClr val="tx2"/>
                </a:solidFill>
              </a:rPr>
              <a:t>Agro-ecologie en biologische landbouw: </a:t>
            </a:r>
          </a:p>
          <a:p>
            <a:pPr marL="981075" lvl="1"/>
            <a:r>
              <a:rPr lang="nl-BE" dirty="0">
                <a:solidFill>
                  <a:schemeClr val="tx2"/>
                </a:solidFill>
              </a:rPr>
              <a:t>systeembenadering </a:t>
            </a:r>
          </a:p>
          <a:p>
            <a:pPr marL="981075" lvl="1"/>
            <a:r>
              <a:rPr lang="nl-BE" dirty="0">
                <a:solidFill>
                  <a:schemeClr val="tx2"/>
                </a:solidFill>
              </a:rPr>
              <a:t>milieu-impact minimaliseren</a:t>
            </a:r>
          </a:p>
          <a:p>
            <a:pPr marL="981075" lvl="1"/>
            <a:r>
              <a:rPr lang="nl-BE" dirty="0">
                <a:solidFill>
                  <a:schemeClr val="tx2"/>
                </a:solidFill>
              </a:rPr>
              <a:t>gunstige condities voor dieren, planten, bodem, landbouwers en maatschappij realiseren </a:t>
            </a:r>
          </a:p>
          <a:p>
            <a:pPr marL="446088"/>
            <a:r>
              <a:rPr lang="nl-BE" dirty="0">
                <a:solidFill>
                  <a:schemeClr val="tx2"/>
                </a:solidFill>
              </a:rPr>
              <a:t>Wetgevend kader: scheiding tussen bio en niet-bio bedrijven</a:t>
            </a:r>
          </a:p>
        </p:txBody>
      </p:sp>
    </p:spTree>
    <p:extLst>
      <p:ext uri="{BB962C8B-B14F-4D97-AF65-F5344CB8AC3E}">
        <p14:creationId xmlns:p14="http://schemas.microsoft.com/office/powerpoint/2010/main" val="3106336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p:cNvGrpSpPr/>
          <p:nvPr/>
        </p:nvGrpSpPr>
        <p:grpSpPr>
          <a:xfrm>
            <a:off x="703600" y="2252722"/>
            <a:ext cx="10784800" cy="3552576"/>
            <a:chOff x="1092943" y="2252722"/>
            <a:chExt cx="10784800" cy="3552576"/>
          </a:xfrm>
        </p:grpSpPr>
        <p:pic>
          <p:nvPicPr>
            <p:cNvPr id="4" name="Afbeelding 3">
              <a:extLst>
                <a:ext uri="{FF2B5EF4-FFF2-40B4-BE49-F238E27FC236}">
                  <a16:creationId xmlns:a16="http://schemas.microsoft.com/office/drawing/2014/main" id="{8D4C6027-A678-4A41-A5C2-3494543A69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2943" y="2346274"/>
              <a:ext cx="5400000" cy="3419111"/>
            </a:xfrm>
            <a:prstGeom prst="rect">
              <a:avLst/>
            </a:prstGeom>
          </p:spPr>
        </p:pic>
        <p:pic>
          <p:nvPicPr>
            <p:cNvPr id="5" name="Afbeelding 4">
              <a:extLst>
                <a:ext uri="{FF2B5EF4-FFF2-40B4-BE49-F238E27FC236}">
                  <a16:creationId xmlns:a16="http://schemas.microsoft.com/office/drawing/2014/main" id="{8D4C6027-A678-4A41-A5C2-3494543A69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7743" y="2252722"/>
              <a:ext cx="5400000" cy="3552576"/>
            </a:xfrm>
            <a:prstGeom prst="rect">
              <a:avLst/>
            </a:prstGeom>
          </p:spPr>
        </p:pic>
      </p:grpSp>
      <p:sp>
        <p:nvSpPr>
          <p:cNvPr id="7" name="Titel 1"/>
          <p:cNvSpPr txBox="1">
            <a:spLocks/>
          </p:cNvSpPr>
          <p:nvPr/>
        </p:nvSpPr>
        <p:spPr>
          <a:xfrm>
            <a:off x="838200" y="31699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b="1" dirty="0">
                <a:solidFill>
                  <a:schemeClr val="tx2"/>
                </a:solidFill>
              </a:rPr>
              <a:t>Uitdagingen landbouw- en voedselsystemen: </a:t>
            </a:r>
            <a:br>
              <a:rPr lang="nl-BE" b="1" dirty="0">
                <a:solidFill>
                  <a:schemeClr val="tx2"/>
                </a:solidFill>
              </a:rPr>
            </a:br>
            <a:r>
              <a:rPr lang="nl-BE" b="1" dirty="0">
                <a:solidFill>
                  <a:schemeClr val="tx2"/>
                </a:solidFill>
              </a:rPr>
              <a:t>milieu – gebruik </a:t>
            </a:r>
            <a:r>
              <a:rPr lang="nl-BE" b="1" dirty="0" err="1">
                <a:solidFill>
                  <a:schemeClr val="tx2"/>
                </a:solidFill>
              </a:rPr>
              <a:t>inputs</a:t>
            </a:r>
            <a:endParaRPr lang="nl-BE" b="1" dirty="0">
              <a:solidFill>
                <a:schemeClr val="tx2"/>
              </a:solidFill>
            </a:endParaRPr>
          </a:p>
        </p:txBody>
      </p:sp>
    </p:spTree>
    <p:extLst>
      <p:ext uri="{BB962C8B-B14F-4D97-AF65-F5344CB8AC3E}">
        <p14:creationId xmlns:p14="http://schemas.microsoft.com/office/powerpoint/2010/main" val="2379057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838200" y="304965"/>
            <a:ext cx="10515600" cy="1325563"/>
          </a:xfrm>
        </p:spPr>
        <p:txBody>
          <a:bodyPr/>
          <a:lstStyle/>
          <a:p>
            <a:pPr algn="ctr"/>
            <a:r>
              <a:rPr lang="nl-BE" b="1" dirty="0">
                <a:solidFill>
                  <a:schemeClr val="tx2"/>
                </a:solidFill>
              </a:rPr>
              <a:t>Uitdagingen landbouw- en voedselsystemen : </a:t>
            </a:r>
            <a:r>
              <a:rPr lang="nl-BE" b="1" dirty="0" err="1">
                <a:solidFill>
                  <a:schemeClr val="tx2"/>
                </a:solidFill>
              </a:rPr>
              <a:t>sociaal-economisch</a:t>
            </a:r>
            <a:endParaRPr lang="nl-BE" b="1" dirty="0">
              <a:solidFill>
                <a:schemeClr val="tx2"/>
              </a:solidFill>
            </a:endParaRPr>
          </a:p>
        </p:txBody>
      </p:sp>
      <p:pic>
        <p:nvPicPr>
          <p:cNvPr id="6" name="Afbeelding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097" y="3353652"/>
            <a:ext cx="2568666" cy="2568666"/>
          </a:xfrm>
          <a:prstGeom prst="rect">
            <a:avLst/>
          </a:prstGeom>
        </p:spPr>
      </p:pic>
      <p:sp>
        <p:nvSpPr>
          <p:cNvPr id="7" name="Pijl-rechts 6"/>
          <p:cNvSpPr/>
          <p:nvPr/>
        </p:nvSpPr>
        <p:spPr>
          <a:xfrm>
            <a:off x="1662408" y="4318671"/>
            <a:ext cx="2380342" cy="63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Pijl-rechts 7"/>
          <p:cNvSpPr/>
          <p:nvPr/>
        </p:nvSpPr>
        <p:spPr>
          <a:xfrm>
            <a:off x="8203796" y="4318672"/>
            <a:ext cx="2380342" cy="63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inhoud 8"/>
          <p:cNvSpPr>
            <a:spLocks noGrp="1"/>
          </p:cNvSpPr>
          <p:nvPr>
            <p:ph idx="1"/>
          </p:nvPr>
        </p:nvSpPr>
        <p:spPr>
          <a:xfrm>
            <a:off x="1001263" y="2639399"/>
            <a:ext cx="10515600" cy="4351338"/>
          </a:xfrm>
        </p:spPr>
        <p:txBody>
          <a:bodyPr>
            <a:normAutofit/>
          </a:bodyPr>
          <a:lstStyle/>
          <a:p>
            <a:pPr marL="0" indent="0" algn="ctr">
              <a:buNone/>
            </a:pPr>
            <a:r>
              <a:rPr lang="nl-BE" sz="3200" b="1" dirty="0"/>
              <a:t>Lineair verdienmodel</a:t>
            </a:r>
          </a:p>
        </p:txBody>
      </p:sp>
      <p:sp>
        <p:nvSpPr>
          <p:cNvPr id="10" name="Tekstvak 9"/>
          <p:cNvSpPr txBox="1"/>
          <p:nvPr/>
        </p:nvSpPr>
        <p:spPr>
          <a:xfrm>
            <a:off x="1194645" y="3084401"/>
            <a:ext cx="2867747" cy="1384995"/>
          </a:xfrm>
          <a:prstGeom prst="rect">
            <a:avLst/>
          </a:prstGeom>
          <a:noFill/>
        </p:spPr>
        <p:txBody>
          <a:bodyPr wrap="square" rtlCol="0">
            <a:spAutoFit/>
          </a:bodyPr>
          <a:lstStyle/>
          <a:p>
            <a:pPr algn="ctr"/>
            <a:r>
              <a:rPr lang="nl-BE" sz="3200" b="1" dirty="0" err="1"/>
              <a:t>Inputs</a:t>
            </a:r>
            <a:r>
              <a:rPr lang="nl-BE" sz="3200" b="1" dirty="0"/>
              <a:t>:</a:t>
            </a:r>
          </a:p>
          <a:p>
            <a:pPr algn="ctr"/>
            <a:r>
              <a:rPr lang="nl-BE" sz="2800" dirty="0"/>
              <a:t> </a:t>
            </a:r>
            <a:r>
              <a:rPr lang="nl-BE" sz="2400" dirty="0"/>
              <a:t>land, arbeid, grondstoffen</a:t>
            </a:r>
            <a:endParaRPr lang="nl-BE" sz="2800" dirty="0"/>
          </a:p>
        </p:txBody>
      </p:sp>
      <p:sp>
        <p:nvSpPr>
          <p:cNvPr id="12" name="Tekstvak 11"/>
          <p:cNvSpPr txBox="1"/>
          <p:nvPr/>
        </p:nvSpPr>
        <p:spPr>
          <a:xfrm>
            <a:off x="8203796" y="3089817"/>
            <a:ext cx="1915886" cy="954107"/>
          </a:xfrm>
          <a:prstGeom prst="rect">
            <a:avLst/>
          </a:prstGeom>
          <a:noFill/>
        </p:spPr>
        <p:txBody>
          <a:bodyPr wrap="square" rtlCol="0">
            <a:spAutoFit/>
          </a:bodyPr>
          <a:lstStyle/>
          <a:p>
            <a:pPr algn="ctr"/>
            <a:r>
              <a:rPr lang="nl-BE" sz="3200" b="1" dirty="0" err="1"/>
              <a:t>Outputs</a:t>
            </a:r>
            <a:r>
              <a:rPr lang="nl-BE" sz="3200" b="1" dirty="0"/>
              <a:t>:</a:t>
            </a:r>
          </a:p>
          <a:p>
            <a:pPr algn="ctr"/>
            <a:r>
              <a:rPr lang="nl-BE" sz="2400" dirty="0"/>
              <a:t>voedsel</a:t>
            </a:r>
          </a:p>
        </p:txBody>
      </p:sp>
      <p:sp>
        <p:nvSpPr>
          <p:cNvPr id="15" name="Tekstvak 14"/>
          <p:cNvSpPr txBox="1"/>
          <p:nvPr/>
        </p:nvSpPr>
        <p:spPr>
          <a:xfrm>
            <a:off x="1320800" y="5218183"/>
            <a:ext cx="3022920" cy="1631216"/>
          </a:xfrm>
          <a:prstGeom prst="rect">
            <a:avLst/>
          </a:prstGeom>
          <a:noFill/>
        </p:spPr>
        <p:txBody>
          <a:bodyPr wrap="square" rtlCol="0">
            <a:spAutoFit/>
          </a:bodyPr>
          <a:lstStyle/>
          <a:p>
            <a:pPr marL="342900" indent="-342900">
              <a:buFont typeface="Arial" panose="020B0604020202020204" pitchFamily="34" charset="0"/>
              <a:buChar char="•"/>
            </a:pPr>
            <a:r>
              <a:rPr lang="nl-BE" sz="2400" dirty="0"/>
              <a:t>Stijgende grondstofprijzen</a:t>
            </a:r>
          </a:p>
          <a:p>
            <a:pPr marL="342900" indent="-342900">
              <a:buFont typeface="Arial" panose="020B0604020202020204" pitchFamily="34" charset="0"/>
              <a:buChar char="•"/>
            </a:pPr>
            <a:r>
              <a:rPr lang="nl-BE" sz="2400" dirty="0"/>
              <a:t>Zware investeringen</a:t>
            </a:r>
          </a:p>
          <a:p>
            <a:endParaRPr lang="nl-BE" sz="2800" dirty="0"/>
          </a:p>
        </p:txBody>
      </p:sp>
      <p:sp>
        <p:nvSpPr>
          <p:cNvPr id="16" name="Tekstvak 15"/>
          <p:cNvSpPr txBox="1"/>
          <p:nvPr/>
        </p:nvSpPr>
        <p:spPr>
          <a:xfrm>
            <a:off x="7922468" y="5214854"/>
            <a:ext cx="3608610" cy="2000548"/>
          </a:xfrm>
          <a:prstGeom prst="rect">
            <a:avLst/>
          </a:prstGeom>
          <a:noFill/>
        </p:spPr>
        <p:txBody>
          <a:bodyPr wrap="square" rtlCol="0">
            <a:spAutoFit/>
          </a:bodyPr>
          <a:lstStyle/>
          <a:p>
            <a:pPr marL="285750" indent="-285750">
              <a:buFont typeface="Arial" panose="020B0604020202020204" pitchFamily="34" charset="0"/>
              <a:buChar char="•"/>
            </a:pPr>
            <a:r>
              <a:rPr lang="nl-BE" sz="2400" dirty="0"/>
              <a:t>Gezond en betaalbaar voedsel</a:t>
            </a:r>
          </a:p>
          <a:p>
            <a:pPr marL="285750" indent="-285750">
              <a:buFont typeface="Arial" panose="020B0604020202020204" pitchFamily="34" charset="0"/>
              <a:buChar char="•"/>
            </a:pPr>
            <a:r>
              <a:rPr lang="nl-BE" sz="2400" dirty="0"/>
              <a:t>Veeleisende contractteelten</a:t>
            </a:r>
          </a:p>
          <a:p>
            <a:pPr marL="285750" indent="-285750">
              <a:buFont typeface="Arial" panose="020B0604020202020204" pitchFamily="34" charset="0"/>
              <a:buChar char="•"/>
            </a:pPr>
            <a:endParaRPr lang="nl-BE" sz="2800" dirty="0"/>
          </a:p>
        </p:txBody>
      </p:sp>
      <p:sp>
        <p:nvSpPr>
          <p:cNvPr id="2" name="Rechthoek 1"/>
          <p:cNvSpPr/>
          <p:nvPr/>
        </p:nvSpPr>
        <p:spPr>
          <a:xfrm>
            <a:off x="1088432" y="1767202"/>
            <a:ext cx="9426107" cy="646331"/>
          </a:xfrm>
          <a:prstGeom prst="rect">
            <a:avLst/>
          </a:prstGeom>
        </p:spPr>
        <p:txBody>
          <a:bodyPr wrap="none">
            <a:spAutoFit/>
          </a:bodyPr>
          <a:lstStyle/>
          <a:p>
            <a:pPr algn="ctr"/>
            <a:r>
              <a:rPr lang="nl-BE" sz="3600" dirty="0"/>
              <a:t>Positie van landbouwers in agrovoedingssysteem</a:t>
            </a:r>
          </a:p>
        </p:txBody>
      </p:sp>
    </p:spTree>
    <p:extLst>
      <p:ext uri="{BB962C8B-B14F-4D97-AF65-F5344CB8AC3E}">
        <p14:creationId xmlns:p14="http://schemas.microsoft.com/office/powerpoint/2010/main" val="2926439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838200" y="339725"/>
            <a:ext cx="10515600" cy="1325563"/>
          </a:xfrm>
        </p:spPr>
        <p:txBody>
          <a:bodyPr/>
          <a:lstStyle/>
          <a:p>
            <a:pPr algn="ctr"/>
            <a:r>
              <a:rPr lang="nl-BE" b="1" dirty="0">
                <a:solidFill>
                  <a:schemeClr val="tx2"/>
                </a:solidFill>
              </a:rPr>
              <a:t>Uitdagingen landbouw- en voedselsystemen : </a:t>
            </a:r>
            <a:r>
              <a:rPr lang="nl-BE" b="1" dirty="0" err="1">
                <a:solidFill>
                  <a:schemeClr val="tx2"/>
                </a:solidFill>
              </a:rPr>
              <a:t>sociaal-economisch</a:t>
            </a:r>
            <a:endParaRPr lang="nl-BE" b="1" dirty="0">
              <a:solidFill>
                <a:schemeClr val="tx2"/>
              </a:solidFill>
            </a:endParaRPr>
          </a:p>
        </p:txBody>
      </p:sp>
      <p:sp>
        <p:nvSpPr>
          <p:cNvPr id="10" name="Tijdelijke aanduiding voor inhoud 9"/>
          <p:cNvSpPr>
            <a:spLocks noGrp="1"/>
          </p:cNvSpPr>
          <p:nvPr>
            <p:ph sz="half" idx="2"/>
          </p:nvPr>
        </p:nvSpPr>
        <p:spPr>
          <a:xfrm>
            <a:off x="6172200" y="1807336"/>
            <a:ext cx="5549900" cy="5032376"/>
          </a:xfrm>
        </p:spPr>
        <p:txBody>
          <a:bodyPr>
            <a:normAutofit fontScale="70000" lnSpcReduction="20000"/>
          </a:bodyPr>
          <a:lstStyle/>
          <a:p>
            <a:pPr marL="0" indent="0">
              <a:lnSpc>
                <a:spcPct val="120000"/>
              </a:lnSpc>
              <a:spcBef>
                <a:spcPts val="0"/>
              </a:spcBef>
              <a:buNone/>
            </a:pPr>
            <a:r>
              <a:rPr lang="nl-NL" sz="3400" b="1" dirty="0">
                <a:latin typeface="+mj-lt"/>
              </a:rPr>
              <a:t>Drijvende kracht van voedselproductie is “winst”, niet “de wereld voeden” </a:t>
            </a:r>
          </a:p>
          <a:p>
            <a:pPr marL="285750" indent="-285750">
              <a:lnSpc>
                <a:spcPct val="120000"/>
              </a:lnSpc>
              <a:spcBef>
                <a:spcPts val="1200"/>
              </a:spcBef>
            </a:pPr>
            <a:r>
              <a:rPr lang="nl-BE" sz="2300" dirty="0">
                <a:latin typeface="Calibri Light" panose="020F0302020204030204" pitchFamily="34" charset="0"/>
                <a:cs typeface="Calibri Light" panose="020F0302020204030204" pitchFamily="34" charset="0"/>
              </a:rPr>
              <a:t>3 bedrijven beheersen 60% van wereldmarkt zaaigoed en pesticiden </a:t>
            </a:r>
          </a:p>
          <a:p>
            <a:pPr marL="742950" lvl="1" indent="-285750">
              <a:lnSpc>
                <a:spcPct val="120000"/>
              </a:lnSpc>
              <a:spcBef>
                <a:spcPts val="0"/>
              </a:spcBef>
            </a:pPr>
            <a:r>
              <a:rPr lang="nl-BE" sz="2300" dirty="0">
                <a:latin typeface="Calibri Light" panose="020F0302020204030204" pitchFamily="34" charset="0"/>
                <a:cs typeface="Calibri Light" panose="020F0302020204030204" pitchFamily="34" charset="0"/>
              </a:rPr>
              <a:t>grootste = Bayer</a:t>
            </a:r>
          </a:p>
          <a:p>
            <a:pPr marL="285750" indent="-285750">
              <a:lnSpc>
                <a:spcPct val="120000"/>
              </a:lnSpc>
              <a:spcBef>
                <a:spcPts val="1200"/>
              </a:spcBef>
            </a:pPr>
            <a:r>
              <a:rPr lang="nl-BE" sz="2300" dirty="0">
                <a:latin typeface="Calibri Light" panose="020F0302020204030204" pitchFamily="34" charset="0"/>
                <a:cs typeface="Calibri Light" panose="020F0302020204030204" pitchFamily="34" charset="0"/>
              </a:rPr>
              <a:t>3 bedrijven beheersen 50% van wereldmarkt landbouwmachines</a:t>
            </a:r>
          </a:p>
          <a:p>
            <a:pPr marL="742950" lvl="1" indent="-285750">
              <a:lnSpc>
                <a:spcPct val="120000"/>
              </a:lnSpc>
              <a:spcBef>
                <a:spcPts val="0"/>
              </a:spcBef>
            </a:pPr>
            <a:r>
              <a:rPr lang="nl-BE" sz="2300" dirty="0">
                <a:latin typeface="Calibri Light" panose="020F0302020204030204" pitchFamily="34" charset="0"/>
                <a:cs typeface="Calibri Light" panose="020F0302020204030204" pitchFamily="34" charset="0"/>
              </a:rPr>
              <a:t>grootste = John Deere</a:t>
            </a:r>
          </a:p>
          <a:p>
            <a:pPr marL="285750" indent="-285750">
              <a:lnSpc>
                <a:spcPct val="120000"/>
              </a:lnSpc>
              <a:spcBef>
                <a:spcPts val="600"/>
              </a:spcBef>
            </a:pPr>
            <a:r>
              <a:rPr lang="nl-BE" sz="2300" b="1" dirty="0">
                <a:latin typeface="Calibri Light" panose="020F0302020204030204" pitchFamily="34" charset="0"/>
                <a:cs typeface="Calibri Light" panose="020F0302020204030204" pitchFamily="34" charset="0"/>
              </a:rPr>
              <a:t>5 bedrijven verhandelen 70% van wereldvoedseloogst </a:t>
            </a:r>
          </a:p>
          <a:p>
            <a:pPr marL="742950" lvl="1" indent="-285750">
              <a:lnSpc>
                <a:spcPct val="120000"/>
              </a:lnSpc>
              <a:spcBef>
                <a:spcPts val="0"/>
              </a:spcBef>
            </a:pPr>
            <a:r>
              <a:rPr lang="nl-BE" sz="2300" b="1" dirty="0">
                <a:latin typeface="Calibri Light" panose="020F0302020204030204" pitchFamily="34" charset="0"/>
                <a:cs typeface="Calibri Light" panose="020F0302020204030204" pitchFamily="34" charset="0"/>
              </a:rPr>
              <a:t>grootste = Cargill</a:t>
            </a:r>
          </a:p>
          <a:p>
            <a:pPr marL="285750" indent="-285750">
              <a:lnSpc>
                <a:spcPct val="120000"/>
              </a:lnSpc>
              <a:spcBef>
                <a:spcPts val="1200"/>
              </a:spcBef>
            </a:pPr>
            <a:r>
              <a:rPr lang="nl-BE" sz="2300" dirty="0">
                <a:latin typeface="Calibri Light" panose="020F0302020204030204" pitchFamily="34" charset="0"/>
                <a:cs typeface="Calibri Light" panose="020F0302020204030204" pitchFamily="34" charset="0"/>
              </a:rPr>
              <a:t>50 bedrijven verwerken 50% van ‘s werelds voedsel </a:t>
            </a:r>
          </a:p>
          <a:p>
            <a:pPr marL="742950" lvl="1" indent="-285750">
              <a:lnSpc>
                <a:spcPct val="120000"/>
              </a:lnSpc>
              <a:spcBef>
                <a:spcPts val="0"/>
              </a:spcBef>
            </a:pPr>
            <a:r>
              <a:rPr lang="nl-BE" sz="2300" dirty="0">
                <a:latin typeface="Calibri Light" panose="020F0302020204030204" pitchFamily="34" charset="0"/>
                <a:cs typeface="Calibri Light" panose="020F0302020204030204" pitchFamily="34" charset="0"/>
              </a:rPr>
              <a:t>grootste = Nestlé</a:t>
            </a:r>
          </a:p>
          <a:p>
            <a:pPr marL="285750" indent="-285750">
              <a:lnSpc>
                <a:spcPct val="120000"/>
              </a:lnSpc>
              <a:spcBef>
                <a:spcPts val="1200"/>
              </a:spcBef>
            </a:pPr>
            <a:r>
              <a:rPr lang="nl-BE" sz="2300" dirty="0">
                <a:latin typeface="Calibri Light" panose="020F0302020204030204" pitchFamily="34" charset="0"/>
                <a:cs typeface="Calibri Light" panose="020F0302020204030204" pitchFamily="34" charset="0"/>
              </a:rPr>
              <a:t>10 supermarktketens verdelen 50% van het Europese voedsel</a:t>
            </a:r>
          </a:p>
          <a:p>
            <a:pPr marL="742950" lvl="1" indent="-285750">
              <a:lnSpc>
                <a:spcPct val="120000"/>
              </a:lnSpc>
              <a:spcBef>
                <a:spcPts val="0"/>
              </a:spcBef>
            </a:pPr>
            <a:r>
              <a:rPr lang="nl-BE" sz="2300" dirty="0">
                <a:latin typeface="Calibri Light" panose="020F0302020204030204" pitchFamily="34" charset="0"/>
                <a:cs typeface="Calibri Light" panose="020F0302020204030204" pitchFamily="34" charset="0"/>
              </a:rPr>
              <a:t>grootste = </a:t>
            </a:r>
            <a:r>
              <a:rPr lang="nl-BE" sz="2300" dirty="0" err="1">
                <a:latin typeface="Calibri Light" panose="020F0302020204030204" pitchFamily="34" charset="0"/>
                <a:cs typeface="Calibri Light" panose="020F0302020204030204" pitchFamily="34" charset="0"/>
              </a:rPr>
              <a:t>Schwarz</a:t>
            </a:r>
            <a:r>
              <a:rPr lang="nl-BE" sz="2300" dirty="0">
                <a:latin typeface="Calibri Light" panose="020F0302020204030204" pitchFamily="34" charset="0"/>
                <a:cs typeface="Calibri Light" panose="020F0302020204030204" pitchFamily="34" charset="0"/>
              </a:rPr>
              <a:t>, eigenaar van o.a. Lidl</a:t>
            </a:r>
          </a:p>
          <a:p>
            <a:pPr marL="0" indent="0">
              <a:spcBef>
                <a:spcPts val="1800"/>
              </a:spcBef>
              <a:buNone/>
            </a:pPr>
            <a:r>
              <a:rPr lang="nl-BE" sz="2300" dirty="0"/>
              <a:t>Bron: </a:t>
            </a:r>
            <a:r>
              <a:rPr lang="nl-NL" sz="2300" dirty="0" err="1">
                <a:hlinkClick r:id="rId3"/>
              </a:rPr>
              <a:t>Konzernatlas</a:t>
            </a:r>
            <a:r>
              <a:rPr lang="nl-NL" sz="2300" dirty="0">
                <a:hlinkClick r:id="rId3"/>
              </a:rPr>
              <a:t>, 2017</a:t>
            </a:r>
            <a:endParaRPr lang="en-GB" sz="2300" dirty="0"/>
          </a:p>
        </p:txBody>
      </p:sp>
      <p:grpSp>
        <p:nvGrpSpPr>
          <p:cNvPr id="17" name="Groep 16"/>
          <p:cNvGrpSpPr/>
          <p:nvPr/>
        </p:nvGrpSpPr>
        <p:grpSpPr>
          <a:xfrm>
            <a:off x="495300" y="2175228"/>
            <a:ext cx="5600700" cy="4513326"/>
            <a:chOff x="495300" y="2175228"/>
            <a:chExt cx="5600700" cy="4513326"/>
          </a:xfrm>
        </p:grpSpPr>
        <p:grpSp>
          <p:nvGrpSpPr>
            <p:cNvPr id="13" name="Groep 12"/>
            <p:cNvGrpSpPr/>
            <p:nvPr/>
          </p:nvGrpSpPr>
          <p:grpSpPr>
            <a:xfrm>
              <a:off x="571500" y="2550230"/>
              <a:ext cx="5194300" cy="4138324"/>
              <a:chOff x="571500" y="2550230"/>
              <a:chExt cx="5194300" cy="4138324"/>
            </a:xfrm>
          </p:grpSpPr>
          <p:pic>
            <p:nvPicPr>
              <p:cNvPr id="11" name="Afbeelding 10">
                <a:extLst>
                  <a:ext uri="{FF2B5EF4-FFF2-40B4-BE49-F238E27FC236}">
                    <a16:creationId xmlns:a16="http://schemas.microsoft.com/office/drawing/2014/main" id="{487ED523-B628-4C0F-8D4E-94FD2B3A7A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1500" y="2550230"/>
                <a:ext cx="5194300" cy="3761670"/>
              </a:xfrm>
              <a:prstGeom prst="rect">
                <a:avLst/>
              </a:prstGeom>
            </p:spPr>
          </p:pic>
          <p:sp>
            <p:nvSpPr>
              <p:cNvPr id="12" name="Tekstvak 11"/>
              <p:cNvSpPr txBox="1"/>
              <p:nvPr/>
            </p:nvSpPr>
            <p:spPr>
              <a:xfrm>
                <a:off x="571500" y="6350000"/>
                <a:ext cx="5194300" cy="338554"/>
              </a:xfrm>
              <a:prstGeom prst="rect">
                <a:avLst/>
              </a:prstGeom>
              <a:noFill/>
            </p:spPr>
            <p:txBody>
              <a:bodyPr wrap="square" rtlCol="0">
                <a:spAutoFit/>
              </a:bodyPr>
              <a:lstStyle/>
              <a:p>
                <a:r>
                  <a:rPr lang="en-GB" sz="1600" dirty="0" err="1"/>
                  <a:t>Bron</a:t>
                </a:r>
                <a:r>
                  <a:rPr lang="en-GB" sz="1600" dirty="0"/>
                  <a:t>: FAO, 2013 en David Lam, </a:t>
                </a:r>
                <a:r>
                  <a:rPr lang="en-GB" sz="1600" dirty="0" err="1"/>
                  <a:t>Univ</a:t>
                </a:r>
                <a:r>
                  <a:rPr lang="en-GB" sz="1600" dirty="0"/>
                  <a:t> Michigan</a:t>
                </a:r>
              </a:p>
            </p:txBody>
          </p:sp>
        </p:grpSp>
        <p:sp>
          <p:nvSpPr>
            <p:cNvPr id="14" name="Tijdelijke aanduiding voor inhoud 8"/>
            <p:cNvSpPr txBox="1">
              <a:spLocks/>
            </p:cNvSpPr>
            <p:nvPr/>
          </p:nvSpPr>
          <p:spPr>
            <a:xfrm>
              <a:off x="495300" y="2175228"/>
              <a:ext cx="5600700" cy="5563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400" b="1" dirty="0">
                  <a:latin typeface="+mj-lt"/>
                </a:rPr>
                <a:t>beperkt gerelateerd met productie</a:t>
              </a:r>
            </a:p>
            <a:p>
              <a:endParaRPr lang="en-GB" sz="2400" dirty="0"/>
            </a:p>
          </p:txBody>
        </p:sp>
      </p:grpSp>
      <p:sp>
        <p:nvSpPr>
          <p:cNvPr id="16" name="Tijdelijke aanduiding voor inhoud 15"/>
          <p:cNvSpPr>
            <a:spLocks noGrp="1"/>
          </p:cNvSpPr>
          <p:nvPr>
            <p:ph sz="half" idx="1"/>
          </p:nvPr>
        </p:nvSpPr>
        <p:spPr>
          <a:xfrm>
            <a:off x="495300" y="1825625"/>
            <a:ext cx="5524500" cy="574675"/>
          </a:xfrm>
        </p:spPr>
        <p:txBody>
          <a:bodyPr>
            <a:normAutofit/>
          </a:bodyPr>
          <a:lstStyle/>
          <a:p>
            <a:pPr marL="0" indent="0">
              <a:buNone/>
            </a:pPr>
            <a:r>
              <a:rPr lang="nl-BE" sz="2400" b="1" dirty="0">
                <a:latin typeface="Calibri Light" panose="020F0302020204030204" pitchFamily="34" charset="0"/>
                <a:cs typeface="Calibri Light" panose="020F0302020204030204" pitchFamily="34" charset="0"/>
              </a:rPr>
              <a:t>Honger in de wereld</a:t>
            </a:r>
          </a:p>
        </p:txBody>
      </p:sp>
    </p:spTree>
    <p:extLst>
      <p:ext uri="{BB962C8B-B14F-4D97-AF65-F5344CB8AC3E}">
        <p14:creationId xmlns:p14="http://schemas.microsoft.com/office/powerpoint/2010/main" val="48069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351" y="114492"/>
            <a:ext cx="10515600" cy="932256"/>
          </a:xfrm>
        </p:spPr>
        <p:txBody>
          <a:bodyPr vert="horz" lIns="91440" tIns="45720" rIns="91440" bIns="45720" rtlCol="0" anchor="ctr">
            <a:normAutofit/>
          </a:bodyPr>
          <a:lstStyle/>
          <a:p>
            <a:pPr algn="ctr"/>
            <a:r>
              <a:rPr lang="en-GB" b="1" dirty="0">
                <a:solidFill>
                  <a:schemeClr val="tx2"/>
                </a:solidFill>
              </a:rPr>
              <a:t>Het donut model</a:t>
            </a:r>
          </a:p>
        </p:txBody>
      </p:sp>
      <p:pic>
        <p:nvPicPr>
          <p:cNvPr id="4" name="Tijdelijke aanduiding voor inhoud 3">
            <a:extLst>
              <a:ext uri="{FF2B5EF4-FFF2-40B4-BE49-F238E27FC236}">
                <a16:creationId xmlns:a16="http://schemas.microsoft.com/office/drawing/2014/main" id="{3E6D2BA6-1F8A-4CDA-8BAF-EC0F2FB3F203}"/>
              </a:ext>
            </a:extLst>
          </p:cNvPr>
          <p:cNvPicPr>
            <a:picLocks noGrp="1" noChangeAspect="1"/>
          </p:cNvPicPr>
          <p:nvPr>
            <p:ph idx="1"/>
          </p:nvPr>
        </p:nvPicPr>
        <p:blipFill>
          <a:blip r:embed="rId3"/>
          <a:stretch>
            <a:fillRect/>
          </a:stretch>
        </p:blipFill>
        <p:spPr>
          <a:xfrm>
            <a:off x="2855934" y="1069293"/>
            <a:ext cx="6486491" cy="5733405"/>
          </a:xfrm>
          <a:prstGeom prst="rect">
            <a:avLst/>
          </a:prstGeom>
        </p:spPr>
      </p:pic>
      <p:sp>
        <p:nvSpPr>
          <p:cNvPr id="5" name="Tekstvak 4"/>
          <p:cNvSpPr txBox="1"/>
          <p:nvPr/>
        </p:nvSpPr>
        <p:spPr>
          <a:xfrm>
            <a:off x="8304757" y="6050071"/>
            <a:ext cx="3469710" cy="646331"/>
          </a:xfrm>
          <a:prstGeom prst="rect">
            <a:avLst/>
          </a:prstGeom>
          <a:solidFill>
            <a:schemeClr val="bg1"/>
          </a:solidFill>
        </p:spPr>
        <p:txBody>
          <a:bodyPr wrap="square" rtlCol="0">
            <a:spAutoFit/>
          </a:bodyPr>
          <a:lstStyle/>
          <a:p>
            <a:r>
              <a:rPr lang="en-GB" dirty="0">
                <a:hlinkClick r:id="rId4"/>
              </a:rPr>
              <a:t>www.KateRaworth.com/doughnut</a:t>
            </a:r>
            <a:r>
              <a:rPr lang="en-GB" dirty="0"/>
              <a:t> </a:t>
            </a:r>
          </a:p>
          <a:p>
            <a:r>
              <a:rPr lang="en-GB" dirty="0">
                <a:hlinkClick r:id="rId5"/>
              </a:rPr>
              <a:t>www.stockholmresilience.org</a:t>
            </a:r>
            <a:r>
              <a:rPr lang="en-GB" dirty="0"/>
              <a:t> </a:t>
            </a:r>
          </a:p>
        </p:txBody>
      </p:sp>
    </p:spTree>
    <p:extLst>
      <p:ext uri="{BB962C8B-B14F-4D97-AF65-F5344CB8AC3E}">
        <p14:creationId xmlns:p14="http://schemas.microsoft.com/office/powerpoint/2010/main" val="126440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97750"/>
            <a:ext cx="10795612" cy="1325563"/>
          </a:xfrm>
        </p:spPr>
        <p:txBody>
          <a:bodyPr>
            <a:normAutofit/>
          </a:bodyPr>
          <a:lstStyle/>
          <a:p>
            <a:r>
              <a:rPr lang="nl-BE" sz="4000" b="1" dirty="0">
                <a:solidFill>
                  <a:schemeClr val="tx2"/>
                </a:solidFill>
              </a:rPr>
              <a:t>Wat is agro-ecologie ?  </a:t>
            </a:r>
            <a:br>
              <a:rPr lang="nl-BE" sz="4000" b="1" dirty="0">
                <a:solidFill>
                  <a:schemeClr val="tx2"/>
                </a:solidFill>
              </a:rPr>
            </a:br>
            <a:r>
              <a:rPr lang="nl-BE" sz="3600" b="1" dirty="0">
                <a:solidFill>
                  <a:schemeClr val="tx2"/>
                </a:solidFill>
              </a:rPr>
              <a:t>een geschiedenis van transformatie en fragmentatie</a:t>
            </a:r>
            <a:endParaRPr lang="nl-BE" sz="4000" b="1" dirty="0">
              <a:solidFill>
                <a:schemeClr val="tx2"/>
              </a:solidFill>
            </a:endParaRPr>
          </a:p>
        </p:txBody>
      </p:sp>
      <p:grpSp>
        <p:nvGrpSpPr>
          <p:cNvPr id="4" name="Groep 3"/>
          <p:cNvGrpSpPr/>
          <p:nvPr/>
        </p:nvGrpSpPr>
        <p:grpSpPr>
          <a:xfrm>
            <a:off x="838200" y="1817123"/>
            <a:ext cx="6824491" cy="4758676"/>
            <a:chOff x="954675" y="1906412"/>
            <a:chExt cx="5969829" cy="4013412"/>
          </a:xfrm>
        </p:grpSpPr>
        <p:grpSp>
          <p:nvGrpSpPr>
            <p:cNvPr id="6" name="Groep 5"/>
            <p:cNvGrpSpPr/>
            <p:nvPr/>
          </p:nvGrpSpPr>
          <p:grpSpPr>
            <a:xfrm>
              <a:off x="965699" y="1906412"/>
              <a:ext cx="5877133" cy="854699"/>
              <a:chOff x="1339711" y="58529"/>
              <a:chExt cx="7836177" cy="1139599"/>
            </a:xfrm>
          </p:grpSpPr>
          <p:sp>
            <p:nvSpPr>
              <p:cNvPr id="10" name="Pijl-rechts 9"/>
              <p:cNvSpPr/>
              <p:nvPr/>
            </p:nvSpPr>
            <p:spPr>
              <a:xfrm>
                <a:off x="1339711" y="58529"/>
                <a:ext cx="7836177" cy="1139599"/>
              </a:xfrm>
              <a:prstGeom prst="rightArrow">
                <a:avLst>
                  <a:gd name="adj1" fmla="val 50000"/>
                  <a:gd name="adj2" fmla="val 50000"/>
                </a:avLst>
              </a:prstGeom>
              <a:ln>
                <a:solidFill>
                  <a:srgbClr val="969E89"/>
                </a:solidFill>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1" name="Pijl-rechts 4"/>
              <p:cNvSpPr txBox="1"/>
              <p:nvPr/>
            </p:nvSpPr>
            <p:spPr>
              <a:xfrm>
                <a:off x="1339711" y="343429"/>
                <a:ext cx="7551277" cy="569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08" tIns="60008" rIns="190500" bIns="135683" numCol="1" spcCol="1270" anchor="ctr" anchorCtr="0">
                <a:noAutofit/>
              </a:bodyPr>
              <a:lstStyle/>
              <a:p>
                <a:pPr defTabSz="700088">
                  <a:lnSpc>
                    <a:spcPct val="90000"/>
                  </a:lnSpc>
                  <a:spcBef>
                    <a:spcPct val="0"/>
                  </a:spcBef>
                  <a:spcAft>
                    <a:spcPct val="35000"/>
                  </a:spcAft>
                </a:pPr>
                <a:r>
                  <a:rPr lang="nl-BE" sz="1575" dirty="0">
                    <a:solidFill>
                      <a:srgbClr val="767171"/>
                    </a:solidFill>
                  </a:rPr>
                  <a:t>1930s</a:t>
                </a:r>
              </a:p>
            </p:txBody>
          </p:sp>
        </p:grpSp>
        <p:grpSp>
          <p:nvGrpSpPr>
            <p:cNvPr id="7" name="Groep 6"/>
            <p:cNvGrpSpPr/>
            <p:nvPr/>
          </p:nvGrpSpPr>
          <p:grpSpPr>
            <a:xfrm>
              <a:off x="954675" y="2564404"/>
              <a:ext cx="1094211" cy="1569366"/>
              <a:chOff x="1339711" y="935854"/>
              <a:chExt cx="1458947" cy="2092488"/>
            </a:xfrm>
            <a:solidFill>
              <a:srgbClr val="969E89"/>
            </a:solidFill>
          </p:grpSpPr>
          <p:sp>
            <p:nvSpPr>
              <p:cNvPr id="8" name="Rechthoek 7"/>
              <p:cNvSpPr/>
              <p:nvPr/>
            </p:nvSpPr>
            <p:spPr>
              <a:xfrm>
                <a:off x="1339711" y="935854"/>
                <a:ext cx="1448282" cy="2092488"/>
              </a:xfrm>
              <a:prstGeom prst="rect">
                <a:avLst/>
              </a:prstGeom>
              <a:grpFill/>
              <a:ln>
                <a:solidFill>
                  <a:srgbClr val="969E89"/>
                </a:solidFill>
              </a:ln>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Tekstvak 8"/>
              <p:cNvSpPr txBox="1"/>
              <p:nvPr/>
            </p:nvSpPr>
            <p:spPr>
              <a:xfrm>
                <a:off x="1350376" y="935854"/>
                <a:ext cx="1448282" cy="2092488"/>
              </a:xfrm>
              <a:prstGeom prst="rect">
                <a:avLst/>
              </a:prstGeom>
              <a:grpFill/>
              <a:ln>
                <a:solidFill>
                  <a:srgbClr val="969E89"/>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t" anchorCtr="0">
                <a:noAutofit/>
              </a:bodyPr>
              <a:lstStyle/>
              <a:p>
                <a:pPr defTabSz="600075">
                  <a:lnSpc>
                    <a:spcPct val="90000"/>
                  </a:lnSpc>
                  <a:spcBef>
                    <a:spcPct val="0"/>
                  </a:spcBef>
                  <a:spcAft>
                    <a:spcPct val="35000"/>
                  </a:spcAft>
                </a:pPr>
                <a:r>
                  <a:rPr lang="nl-BE" sz="1400" dirty="0">
                    <a:solidFill>
                      <a:schemeClr val="bg1"/>
                    </a:solidFill>
                  </a:rPr>
                  <a:t>Landbouw-ecologie</a:t>
                </a:r>
              </a:p>
            </p:txBody>
          </p:sp>
        </p:grpSp>
        <p:grpSp>
          <p:nvGrpSpPr>
            <p:cNvPr id="12" name="Groep 11"/>
            <p:cNvGrpSpPr/>
            <p:nvPr/>
          </p:nvGrpSpPr>
          <p:grpSpPr>
            <a:xfrm>
              <a:off x="2060661" y="2353337"/>
              <a:ext cx="4791038" cy="854699"/>
              <a:chOff x="2787836" y="438542"/>
              <a:chExt cx="6388051" cy="1139599"/>
            </a:xfrm>
          </p:grpSpPr>
          <p:sp>
            <p:nvSpPr>
              <p:cNvPr id="16" name="Pijl-rechts 15"/>
              <p:cNvSpPr/>
              <p:nvPr/>
            </p:nvSpPr>
            <p:spPr>
              <a:xfrm>
                <a:off x="2787836" y="438542"/>
                <a:ext cx="6388051" cy="1139599"/>
              </a:xfrm>
              <a:prstGeom prst="rightArrow">
                <a:avLst>
                  <a:gd name="adj1" fmla="val 50000"/>
                  <a:gd name="adj2" fmla="val 50000"/>
                </a:avLst>
              </a:prstGeom>
              <a:ln>
                <a:solidFill>
                  <a:srgbClr val="969E89"/>
                </a:solidFill>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7" name="Pijl-rechts 4"/>
              <p:cNvSpPr txBox="1"/>
              <p:nvPr/>
            </p:nvSpPr>
            <p:spPr>
              <a:xfrm>
                <a:off x="2787836" y="723442"/>
                <a:ext cx="6103151" cy="56979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08" tIns="60008" rIns="190500" bIns="135683" numCol="1" spcCol="1270" anchor="ctr" anchorCtr="0">
                <a:noAutofit/>
              </a:bodyPr>
              <a:lstStyle/>
              <a:p>
                <a:pPr defTabSz="700088">
                  <a:lnSpc>
                    <a:spcPct val="90000"/>
                  </a:lnSpc>
                  <a:spcBef>
                    <a:spcPct val="0"/>
                  </a:spcBef>
                  <a:spcAft>
                    <a:spcPct val="35000"/>
                  </a:spcAft>
                </a:pPr>
                <a:r>
                  <a:rPr lang="nl-BE" sz="1575" dirty="0">
                    <a:solidFill>
                      <a:srgbClr val="767171"/>
                    </a:solidFill>
                  </a:rPr>
                  <a:t>1960s</a:t>
                </a:r>
              </a:p>
            </p:txBody>
          </p:sp>
        </p:grpSp>
        <p:grpSp>
          <p:nvGrpSpPr>
            <p:cNvPr id="13" name="Groep 12"/>
            <p:cNvGrpSpPr/>
            <p:nvPr/>
          </p:nvGrpSpPr>
          <p:grpSpPr>
            <a:xfrm>
              <a:off x="2051035" y="2996437"/>
              <a:ext cx="1125285" cy="1584258"/>
              <a:chOff x="2787836" y="1296011"/>
              <a:chExt cx="1500380" cy="2112344"/>
            </a:xfrm>
            <a:solidFill>
              <a:srgbClr val="969E89"/>
            </a:solidFill>
          </p:grpSpPr>
          <p:sp>
            <p:nvSpPr>
              <p:cNvPr id="14" name="Rechthoek 13"/>
              <p:cNvSpPr/>
              <p:nvPr/>
            </p:nvSpPr>
            <p:spPr>
              <a:xfrm>
                <a:off x="2787836" y="1315867"/>
                <a:ext cx="1448282" cy="2092488"/>
              </a:xfrm>
              <a:prstGeom prst="rect">
                <a:avLst/>
              </a:prstGeom>
              <a:grpFill/>
              <a:ln>
                <a:solidFill>
                  <a:srgbClr val="969E89"/>
                </a:solidFill>
              </a:ln>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Tekstvak 14"/>
              <p:cNvSpPr txBox="1"/>
              <p:nvPr/>
            </p:nvSpPr>
            <p:spPr>
              <a:xfrm>
                <a:off x="2839934" y="1296011"/>
                <a:ext cx="1448282" cy="2092488"/>
              </a:xfrm>
              <a:prstGeom prst="rect">
                <a:avLst/>
              </a:prstGeom>
              <a:grpFill/>
              <a:ln>
                <a:solidFill>
                  <a:srgbClr val="969E89"/>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t" anchorCtr="0">
                <a:noAutofit/>
              </a:bodyPr>
              <a:lstStyle/>
              <a:p>
                <a:pPr defTabSz="600075">
                  <a:lnSpc>
                    <a:spcPct val="90000"/>
                  </a:lnSpc>
                  <a:spcBef>
                    <a:spcPct val="0"/>
                  </a:spcBef>
                  <a:spcAft>
                    <a:spcPct val="35000"/>
                  </a:spcAft>
                </a:pPr>
                <a:r>
                  <a:rPr lang="nl-BE" sz="1400" dirty="0">
                    <a:solidFill>
                      <a:schemeClr val="bg1"/>
                    </a:solidFill>
                  </a:rPr>
                  <a:t>Kritiek op industriële landbouw</a:t>
                </a:r>
              </a:p>
            </p:txBody>
          </p:sp>
        </p:grpSp>
        <p:grpSp>
          <p:nvGrpSpPr>
            <p:cNvPr id="18" name="Groep 17"/>
            <p:cNvGrpSpPr/>
            <p:nvPr/>
          </p:nvGrpSpPr>
          <p:grpSpPr>
            <a:xfrm>
              <a:off x="3166530" y="2797655"/>
              <a:ext cx="3704945" cy="854699"/>
              <a:chOff x="4235962" y="818555"/>
              <a:chExt cx="4939926" cy="1139599"/>
            </a:xfrm>
          </p:grpSpPr>
          <p:sp>
            <p:nvSpPr>
              <p:cNvPr id="22" name="Pijl-rechts 21"/>
              <p:cNvSpPr/>
              <p:nvPr/>
            </p:nvSpPr>
            <p:spPr>
              <a:xfrm>
                <a:off x="4235962" y="818555"/>
                <a:ext cx="4939926" cy="1139599"/>
              </a:xfrm>
              <a:prstGeom prst="rightArrow">
                <a:avLst>
                  <a:gd name="adj1" fmla="val 50000"/>
                  <a:gd name="adj2" fmla="val 50000"/>
                </a:avLst>
              </a:prstGeom>
              <a:ln>
                <a:solidFill>
                  <a:srgbClr val="969E89"/>
                </a:solidFill>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3" name="Pijl-rechts 4"/>
              <p:cNvSpPr txBox="1"/>
              <p:nvPr/>
            </p:nvSpPr>
            <p:spPr>
              <a:xfrm>
                <a:off x="4235962" y="1103455"/>
                <a:ext cx="4655026" cy="56979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08" tIns="60008" rIns="190500" bIns="135683" numCol="1" spcCol="1270" anchor="ctr" anchorCtr="0">
                <a:noAutofit/>
              </a:bodyPr>
              <a:lstStyle/>
              <a:p>
                <a:pPr defTabSz="700088">
                  <a:lnSpc>
                    <a:spcPct val="90000"/>
                  </a:lnSpc>
                  <a:spcBef>
                    <a:spcPct val="0"/>
                  </a:spcBef>
                  <a:spcAft>
                    <a:spcPct val="35000"/>
                  </a:spcAft>
                </a:pPr>
                <a:r>
                  <a:rPr lang="nl-BE" sz="1575" dirty="0">
                    <a:solidFill>
                      <a:srgbClr val="767171"/>
                    </a:solidFill>
                  </a:rPr>
                  <a:t>1970s</a:t>
                </a:r>
              </a:p>
            </p:txBody>
          </p:sp>
        </p:grpSp>
        <p:grpSp>
          <p:nvGrpSpPr>
            <p:cNvPr id="19" name="Groep 18"/>
            <p:cNvGrpSpPr/>
            <p:nvPr/>
          </p:nvGrpSpPr>
          <p:grpSpPr>
            <a:xfrm>
              <a:off x="3166529" y="3446023"/>
              <a:ext cx="1086212" cy="1569366"/>
              <a:chOff x="4235962" y="1695880"/>
              <a:chExt cx="1448282" cy="2092488"/>
            </a:xfrm>
            <a:solidFill>
              <a:srgbClr val="969E89"/>
            </a:solidFill>
          </p:grpSpPr>
          <p:sp>
            <p:nvSpPr>
              <p:cNvPr id="20" name="Rechthoek 19"/>
              <p:cNvSpPr/>
              <p:nvPr/>
            </p:nvSpPr>
            <p:spPr>
              <a:xfrm>
                <a:off x="4235962" y="1695880"/>
                <a:ext cx="1448282" cy="2092488"/>
              </a:xfrm>
              <a:prstGeom prst="rect">
                <a:avLst/>
              </a:prstGeom>
              <a:grpFill/>
              <a:ln>
                <a:solidFill>
                  <a:srgbClr val="969E89"/>
                </a:solidFill>
              </a:ln>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Tekstvak 20"/>
              <p:cNvSpPr txBox="1"/>
              <p:nvPr/>
            </p:nvSpPr>
            <p:spPr>
              <a:xfrm>
                <a:off x="4235962" y="1695880"/>
                <a:ext cx="1448282" cy="2092488"/>
              </a:xfrm>
              <a:prstGeom prst="rect">
                <a:avLst/>
              </a:prstGeom>
              <a:grpFill/>
              <a:ln>
                <a:solidFill>
                  <a:srgbClr val="969E89"/>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t" anchorCtr="0">
                <a:noAutofit/>
              </a:bodyPr>
              <a:lstStyle/>
              <a:p>
                <a:pPr defTabSz="600075">
                  <a:lnSpc>
                    <a:spcPct val="90000"/>
                  </a:lnSpc>
                  <a:spcBef>
                    <a:spcPct val="0"/>
                  </a:spcBef>
                  <a:spcAft>
                    <a:spcPct val="35000"/>
                  </a:spcAft>
                </a:pPr>
                <a:r>
                  <a:rPr lang="nl-BE" sz="1400" dirty="0">
                    <a:solidFill>
                      <a:schemeClr val="bg1"/>
                    </a:solidFill>
                  </a:rPr>
                  <a:t>Participatieve wetenschap</a:t>
                </a:r>
              </a:p>
            </p:txBody>
          </p:sp>
        </p:grpSp>
        <p:grpSp>
          <p:nvGrpSpPr>
            <p:cNvPr id="24" name="Groep 23"/>
            <p:cNvGrpSpPr/>
            <p:nvPr/>
          </p:nvGrpSpPr>
          <p:grpSpPr>
            <a:xfrm>
              <a:off x="4225615" y="3239099"/>
              <a:ext cx="2666961" cy="854699"/>
              <a:chOff x="5619939" y="1188285"/>
              <a:chExt cx="3555948" cy="1139599"/>
            </a:xfrm>
          </p:grpSpPr>
          <p:sp>
            <p:nvSpPr>
              <p:cNvPr id="28" name="Pijl-rechts 27"/>
              <p:cNvSpPr/>
              <p:nvPr/>
            </p:nvSpPr>
            <p:spPr>
              <a:xfrm>
                <a:off x="5619939" y="1188285"/>
                <a:ext cx="3555948" cy="1139599"/>
              </a:xfrm>
              <a:prstGeom prst="rightArrow">
                <a:avLst>
                  <a:gd name="adj1" fmla="val 50000"/>
                  <a:gd name="adj2" fmla="val 50000"/>
                </a:avLst>
              </a:prstGeom>
              <a:ln>
                <a:solidFill>
                  <a:srgbClr val="969E89"/>
                </a:solidFill>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9" name="Pijl-rechts 4"/>
              <p:cNvSpPr txBox="1"/>
              <p:nvPr/>
            </p:nvSpPr>
            <p:spPr>
              <a:xfrm>
                <a:off x="5619939" y="1473185"/>
                <a:ext cx="3271047" cy="56979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08" tIns="60008" rIns="190500" bIns="135683" numCol="1" spcCol="1270" anchor="ctr" anchorCtr="0">
                <a:noAutofit/>
              </a:bodyPr>
              <a:lstStyle/>
              <a:p>
                <a:pPr defTabSz="700088">
                  <a:lnSpc>
                    <a:spcPct val="90000"/>
                  </a:lnSpc>
                  <a:spcBef>
                    <a:spcPct val="0"/>
                  </a:spcBef>
                  <a:spcAft>
                    <a:spcPct val="35000"/>
                  </a:spcAft>
                </a:pPr>
                <a:r>
                  <a:rPr lang="nl-BE" sz="1575" dirty="0">
                    <a:solidFill>
                      <a:srgbClr val="767171"/>
                    </a:solidFill>
                  </a:rPr>
                  <a:t>1990s</a:t>
                </a:r>
              </a:p>
            </p:txBody>
          </p:sp>
        </p:grpSp>
        <p:grpSp>
          <p:nvGrpSpPr>
            <p:cNvPr id="25" name="Groep 24"/>
            <p:cNvGrpSpPr/>
            <p:nvPr/>
          </p:nvGrpSpPr>
          <p:grpSpPr>
            <a:xfrm>
              <a:off x="4264689" y="3887467"/>
              <a:ext cx="1086212" cy="1577078"/>
              <a:chOff x="5684871" y="2065610"/>
              <a:chExt cx="1448282" cy="2102771"/>
            </a:xfrm>
            <a:solidFill>
              <a:srgbClr val="969E89"/>
            </a:solidFill>
          </p:grpSpPr>
          <p:sp>
            <p:nvSpPr>
              <p:cNvPr id="26" name="Rechthoek 25"/>
              <p:cNvSpPr/>
              <p:nvPr/>
            </p:nvSpPr>
            <p:spPr>
              <a:xfrm>
                <a:off x="5684871" y="2075893"/>
                <a:ext cx="1448282" cy="2092488"/>
              </a:xfrm>
              <a:prstGeom prst="rect">
                <a:avLst/>
              </a:prstGeom>
              <a:grpFill/>
              <a:ln>
                <a:solidFill>
                  <a:srgbClr val="969E89"/>
                </a:solidFill>
              </a:ln>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Tekstvak 26"/>
              <p:cNvSpPr txBox="1"/>
              <p:nvPr/>
            </p:nvSpPr>
            <p:spPr>
              <a:xfrm>
                <a:off x="5684871" y="2065610"/>
                <a:ext cx="1448282" cy="2092488"/>
              </a:xfrm>
              <a:prstGeom prst="rect">
                <a:avLst/>
              </a:prstGeom>
              <a:grpFill/>
              <a:ln>
                <a:solidFill>
                  <a:srgbClr val="969E89"/>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t" anchorCtr="0">
                <a:noAutofit/>
              </a:bodyPr>
              <a:lstStyle/>
              <a:p>
                <a:pPr defTabSz="600075">
                  <a:lnSpc>
                    <a:spcPct val="90000"/>
                  </a:lnSpc>
                  <a:spcBef>
                    <a:spcPct val="0"/>
                  </a:spcBef>
                  <a:spcAft>
                    <a:spcPct val="35000"/>
                  </a:spcAft>
                </a:pPr>
                <a:r>
                  <a:rPr lang="nl-BE" sz="1400" dirty="0">
                    <a:solidFill>
                      <a:schemeClr val="bg1"/>
                    </a:solidFill>
                  </a:rPr>
                  <a:t>Politieke beweging</a:t>
                </a:r>
              </a:p>
            </p:txBody>
          </p:sp>
        </p:grpSp>
        <p:grpSp>
          <p:nvGrpSpPr>
            <p:cNvPr id="30" name="Groep 29"/>
            <p:cNvGrpSpPr/>
            <p:nvPr/>
          </p:nvGrpSpPr>
          <p:grpSpPr>
            <a:xfrm>
              <a:off x="5341109" y="3684752"/>
              <a:ext cx="1583395" cy="854699"/>
              <a:chOff x="7132997" y="1568299"/>
              <a:chExt cx="2042891" cy="1139599"/>
            </a:xfrm>
          </p:grpSpPr>
          <p:sp>
            <p:nvSpPr>
              <p:cNvPr id="34" name="Pijl-rechts 33"/>
              <p:cNvSpPr/>
              <p:nvPr/>
            </p:nvSpPr>
            <p:spPr>
              <a:xfrm>
                <a:off x="7132997" y="1568299"/>
                <a:ext cx="2042891" cy="1139599"/>
              </a:xfrm>
              <a:prstGeom prst="rightArrow">
                <a:avLst>
                  <a:gd name="adj1" fmla="val 50000"/>
                  <a:gd name="adj2" fmla="val 50000"/>
                </a:avLst>
              </a:prstGeom>
              <a:ln>
                <a:solidFill>
                  <a:srgbClr val="969E89"/>
                </a:solidFill>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35" name="Pijl-rechts 4"/>
              <p:cNvSpPr txBox="1"/>
              <p:nvPr/>
            </p:nvSpPr>
            <p:spPr>
              <a:xfrm>
                <a:off x="7132997" y="1863482"/>
                <a:ext cx="1757991" cy="56979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08" tIns="60008" rIns="190500" bIns="135683" numCol="1" spcCol="1270" anchor="ctr" anchorCtr="0">
                <a:noAutofit/>
              </a:bodyPr>
              <a:lstStyle/>
              <a:p>
                <a:pPr defTabSz="700088">
                  <a:lnSpc>
                    <a:spcPct val="90000"/>
                  </a:lnSpc>
                  <a:spcBef>
                    <a:spcPct val="0"/>
                  </a:spcBef>
                  <a:spcAft>
                    <a:spcPct val="35000"/>
                  </a:spcAft>
                </a:pPr>
                <a:r>
                  <a:rPr lang="nl-BE" sz="1575" dirty="0">
                    <a:solidFill>
                      <a:srgbClr val="767171"/>
                    </a:solidFill>
                  </a:rPr>
                  <a:t>2010s</a:t>
                </a:r>
              </a:p>
            </p:txBody>
          </p:sp>
        </p:grpSp>
        <p:grpSp>
          <p:nvGrpSpPr>
            <p:cNvPr id="31" name="Groep 30"/>
            <p:cNvGrpSpPr/>
            <p:nvPr/>
          </p:nvGrpSpPr>
          <p:grpSpPr>
            <a:xfrm>
              <a:off x="5364782" y="4330268"/>
              <a:ext cx="1110729" cy="1589556"/>
              <a:chOff x="7132997" y="2428988"/>
              <a:chExt cx="1480971" cy="2119407"/>
            </a:xfrm>
            <a:solidFill>
              <a:srgbClr val="969E89"/>
            </a:solidFill>
          </p:grpSpPr>
          <p:sp>
            <p:nvSpPr>
              <p:cNvPr id="32" name="Rechthoek 31"/>
              <p:cNvSpPr/>
              <p:nvPr/>
            </p:nvSpPr>
            <p:spPr>
              <a:xfrm>
                <a:off x="7132997" y="2455907"/>
                <a:ext cx="1448282" cy="2092488"/>
              </a:xfrm>
              <a:prstGeom prst="rect">
                <a:avLst/>
              </a:prstGeom>
              <a:grpFill/>
              <a:ln>
                <a:solidFill>
                  <a:srgbClr val="969E89"/>
                </a:solidFill>
              </a:ln>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Tekstvak 32"/>
              <p:cNvSpPr txBox="1"/>
              <p:nvPr/>
            </p:nvSpPr>
            <p:spPr>
              <a:xfrm>
                <a:off x="7165686" y="2428988"/>
                <a:ext cx="1448282" cy="2092488"/>
              </a:xfrm>
              <a:prstGeom prst="rect">
                <a:avLst/>
              </a:prstGeom>
              <a:grpFill/>
              <a:ln>
                <a:solidFill>
                  <a:srgbClr val="969E89"/>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435" tIns="51435" rIns="51435" bIns="51435" numCol="1" spcCol="1270" anchor="t" anchorCtr="0">
                <a:noAutofit/>
              </a:bodyPr>
              <a:lstStyle/>
              <a:p>
                <a:pPr defTabSz="600075">
                  <a:lnSpc>
                    <a:spcPct val="90000"/>
                  </a:lnSpc>
                  <a:spcBef>
                    <a:spcPct val="0"/>
                  </a:spcBef>
                  <a:spcAft>
                    <a:spcPct val="35000"/>
                  </a:spcAft>
                </a:pPr>
                <a:r>
                  <a:rPr lang="nl-BE" sz="1400" dirty="0" err="1">
                    <a:solidFill>
                      <a:schemeClr val="bg1"/>
                    </a:solidFill>
                  </a:rPr>
                  <a:t>Ontwikkelings-programma</a:t>
                </a:r>
                <a:endParaRPr lang="nl-BE" sz="1350" dirty="0">
                  <a:solidFill>
                    <a:schemeClr val="bg1"/>
                  </a:solidFill>
                </a:endParaRPr>
              </a:p>
            </p:txBody>
          </p:sp>
        </p:grpSp>
        <p:pic>
          <p:nvPicPr>
            <p:cNvPr id="36" name="Tijdelijke aanduiding voor inhoud 1"/>
            <p:cNvPicPr>
              <a:picLocks noChangeAspect="1"/>
            </p:cNvPicPr>
            <p:nvPr/>
          </p:nvPicPr>
          <p:blipFill rotWithShape="1">
            <a:blip r:embed="rId3" cstate="screen">
              <a:extLst>
                <a:ext uri="{28A0092B-C50C-407E-A947-70E740481C1C}">
                  <a14:useLocalDpi xmlns:a14="http://schemas.microsoft.com/office/drawing/2010/main"/>
                </a:ext>
              </a:extLst>
            </a:blip>
            <a:srcRect b="16230"/>
            <a:stretch/>
          </p:blipFill>
          <p:spPr>
            <a:xfrm>
              <a:off x="1009995" y="3245734"/>
              <a:ext cx="966936" cy="810000"/>
            </a:xfrm>
            <a:prstGeom prst="rect">
              <a:avLst/>
            </a:prstGeom>
          </p:spPr>
        </p:pic>
        <p:pic>
          <p:nvPicPr>
            <p:cNvPr id="37" name="Afbeelding 36"/>
            <p:cNvPicPr>
              <a:picLocks noChangeAspect="1"/>
            </p:cNvPicPr>
            <p:nvPr/>
          </p:nvPicPr>
          <p:blipFill rotWithShape="1">
            <a:blip r:embed="rId4" cstate="screen">
              <a:extLst>
                <a:ext uri="{28A0092B-C50C-407E-A947-70E740481C1C}">
                  <a14:useLocalDpi xmlns:a14="http://schemas.microsoft.com/office/drawing/2010/main"/>
                </a:ext>
              </a:extLst>
            </a:blip>
            <a:srcRect b="18010"/>
            <a:stretch/>
          </p:blipFill>
          <p:spPr>
            <a:xfrm>
              <a:off x="2142406" y="3757850"/>
              <a:ext cx="987925" cy="810000"/>
            </a:xfrm>
            <a:prstGeom prst="rect">
              <a:avLst/>
            </a:prstGeom>
          </p:spPr>
        </p:pic>
        <p:pic>
          <p:nvPicPr>
            <p:cNvPr id="38" name="Afbeelding 37"/>
            <p:cNvPicPr>
              <a:picLocks noChangeAspect="1"/>
            </p:cNvPicPr>
            <p:nvPr/>
          </p:nvPicPr>
          <p:blipFill rotWithShape="1">
            <a:blip r:embed="rId5" cstate="screen">
              <a:extLst>
                <a:ext uri="{28A0092B-C50C-407E-A947-70E740481C1C}">
                  <a14:useLocalDpi xmlns:a14="http://schemas.microsoft.com/office/drawing/2010/main"/>
                </a:ext>
              </a:extLst>
            </a:blip>
            <a:srcRect b="26634"/>
            <a:stretch/>
          </p:blipFill>
          <p:spPr>
            <a:xfrm>
              <a:off x="4256486" y="4620014"/>
              <a:ext cx="1104040" cy="810000"/>
            </a:xfrm>
            <a:prstGeom prst="rect">
              <a:avLst/>
            </a:prstGeom>
          </p:spPr>
        </p:pic>
        <p:pic>
          <p:nvPicPr>
            <p:cNvPr id="39" name="Afbeelding 38"/>
            <p:cNvPicPr>
              <a:picLocks noChangeAspect="1"/>
            </p:cNvPicPr>
            <p:nvPr/>
          </p:nvPicPr>
          <p:blipFill rotWithShape="1">
            <a:blip r:embed="rId6" cstate="screen">
              <a:extLst>
                <a:ext uri="{28A0092B-C50C-407E-A947-70E740481C1C}">
                  <a14:useLocalDpi xmlns:a14="http://schemas.microsoft.com/office/drawing/2010/main"/>
                </a:ext>
              </a:extLst>
            </a:blip>
            <a:srcRect l="19079" t="16189" r="20025" b="30113"/>
            <a:stretch/>
          </p:blipFill>
          <p:spPr>
            <a:xfrm>
              <a:off x="3256015" y="4166070"/>
              <a:ext cx="918578" cy="810000"/>
            </a:xfrm>
            <a:prstGeom prst="rect">
              <a:avLst/>
            </a:prstGeom>
          </p:spPr>
        </p:pic>
        <p:pic>
          <p:nvPicPr>
            <p:cNvPr id="40" name="Afbeelding 39"/>
            <p:cNvPicPr>
              <a:picLocks noChangeAspect="1"/>
            </p:cNvPicPr>
            <p:nvPr/>
          </p:nvPicPr>
          <p:blipFill rotWithShape="1">
            <a:blip r:embed="rId7" cstate="screen">
              <a:extLst>
                <a:ext uri="{28A0092B-C50C-407E-A947-70E740481C1C}">
                  <a14:useLocalDpi xmlns:a14="http://schemas.microsoft.com/office/drawing/2010/main"/>
                </a:ext>
              </a:extLst>
            </a:blip>
            <a:srcRect b="12778"/>
            <a:stretch/>
          </p:blipFill>
          <p:spPr>
            <a:xfrm>
              <a:off x="5453181" y="5068230"/>
              <a:ext cx="928662" cy="810000"/>
            </a:xfrm>
            <a:prstGeom prst="rect">
              <a:avLst/>
            </a:prstGeom>
          </p:spPr>
        </p:pic>
      </p:grpSp>
      <p:sp>
        <p:nvSpPr>
          <p:cNvPr id="41" name="Tekstvak 40">
            <a:extLst>
              <a:ext uri="{FF2B5EF4-FFF2-40B4-BE49-F238E27FC236}">
                <a16:creationId xmlns:a16="http://schemas.microsoft.com/office/drawing/2014/main" id="{95DC7A7C-3B86-4F7D-A22D-6D87C17A88B5}"/>
              </a:ext>
            </a:extLst>
          </p:cNvPr>
          <p:cNvSpPr txBox="1"/>
          <p:nvPr/>
        </p:nvSpPr>
        <p:spPr>
          <a:xfrm>
            <a:off x="8259803" y="6206889"/>
            <a:ext cx="2232248" cy="369332"/>
          </a:xfrm>
          <a:prstGeom prst="rect">
            <a:avLst/>
          </a:prstGeom>
          <a:noFill/>
        </p:spPr>
        <p:txBody>
          <a:bodyPr wrap="square" rtlCol="0">
            <a:spAutoFit/>
          </a:bodyPr>
          <a:lstStyle/>
          <a:p>
            <a:r>
              <a:rPr lang="nl-BE" i="1" dirty="0">
                <a:solidFill>
                  <a:schemeClr val="bg1">
                    <a:lumMod val="50000"/>
                  </a:schemeClr>
                </a:solidFill>
                <a:hlinkClick r:id="rId8"/>
              </a:rPr>
              <a:t>Tessier 2021</a:t>
            </a:r>
            <a:endParaRPr lang="nl-BE" i="1" dirty="0">
              <a:solidFill>
                <a:schemeClr val="bg1">
                  <a:lumMod val="50000"/>
                </a:schemeClr>
              </a:solidFill>
            </a:endParaRPr>
          </a:p>
        </p:txBody>
      </p:sp>
      <p:sp>
        <p:nvSpPr>
          <p:cNvPr id="42" name="Tekstvak 41"/>
          <p:cNvSpPr txBox="1"/>
          <p:nvPr/>
        </p:nvSpPr>
        <p:spPr>
          <a:xfrm>
            <a:off x="8259804" y="2018478"/>
            <a:ext cx="3493582" cy="2246769"/>
          </a:xfrm>
          <a:prstGeom prst="rect">
            <a:avLst/>
          </a:prstGeom>
          <a:solidFill>
            <a:schemeClr val="bg1"/>
          </a:solidFill>
        </p:spPr>
        <p:txBody>
          <a:bodyPr wrap="square" rtlCol="0">
            <a:spAutoFit/>
          </a:bodyPr>
          <a:lstStyle/>
          <a:p>
            <a:pPr marL="268288" indent="-268288">
              <a:buFont typeface="Arial" panose="020B0604020202020204" pitchFamily="34" charset="0"/>
              <a:buChar char="•"/>
            </a:pPr>
            <a:r>
              <a:rPr lang="nl-BE" sz="2400" dirty="0">
                <a:solidFill>
                  <a:schemeClr val="tx2"/>
                </a:solidFill>
              </a:rPr>
              <a:t>Een wetenschappelijke discipline</a:t>
            </a:r>
          </a:p>
          <a:p>
            <a:pPr marL="268288" indent="-268288">
              <a:spcBef>
                <a:spcPts val="1200"/>
              </a:spcBef>
              <a:buFont typeface="Arial" panose="020B0604020202020204" pitchFamily="34" charset="0"/>
              <a:buChar char="•"/>
            </a:pPr>
            <a:r>
              <a:rPr lang="nl-BE" sz="2400" dirty="0">
                <a:solidFill>
                  <a:schemeClr val="tx2"/>
                </a:solidFill>
              </a:rPr>
              <a:t>Een set van landbouwpraktijken</a:t>
            </a:r>
          </a:p>
          <a:p>
            <a:pPr marL="268288" indent="-268288">
              <a:spcBef>
                <a:spcPts val="1200"/>
              </a:spcBef>
              <a:buFont typeface="Arial" panose="020B0604020202020204" pitchFamily="34" charset="0"/>
              <a:buChar char="•"/>
            </a:pPr>
            <a:r>
              <a:rPr lang="nl-BE" sz="2400" dirty="0">
                <a:solidFill>
                  <a:schemeClr val="tx2"/>
                </a:solidFill>
              </a:rPr>
              <a:t>Een sociale beweging</a:t>
            </a:r>
          </a:p>
        </p:txBody>
      </p:sp>
    </p:spTree>
    <p:extLst>
      <p:ext uri="{BB962C8B-B14F-4D97-AF65-F5344CB8AC3E}">
        <p14:creationId xmlns:p14="http://schemas.microsoft.com/office/powerpoint/2010/main" val="22286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BE" b="1" dirty="0">
                <a:solidFill>
                  <a:schemeClr val="tx2"/>
                </a:solidFill>
              </a:rPr>
              <a:t>Wat is agro-ecologie ? </a:t>
            </a:r>
          </a:p>
        </p:txBody>
      </p:sp>
      <p:sp>
        <p:nvSpPr>
          <p:cNvPr id="8" name="Tijdelijke aanduiding voor inhoud 2"/>
          <p:cNvSpPr txBox="1">
            <a:spLocks/>
          </p:cNvSpPr>
          <p:nvPr/>
        </p:nvSpPr>
        <p:spPr>
          <a:xfrm>
            <a:off x="5088971" y="2448619"/>
            <a:ext cx="6112430" cy="1927249"/>
          </a:xfrm>
          <a:prstGeom prst="rect">
            <a:avLst/>
          </a:prstGeom>
          <a:effectLst>
            <a:glow rad="127000">
              <a:schemeClr val="accent6">
                <a:lumMod val="60000"/>
                <a:lumOff val="40000"/>
                <a:alpha val="90000"/>
              </a:schemeClr>
            </a:glow>
          </a:effectLst>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3200">
                <a:solidFill>
                  <a:schemeClr val="tx2"/>
                </a:solidFill>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BE" b="1" dirty="0">
                <a:latin typeface="+mj-lt"/>
              </a:rPr>
              <a:t>Agro-ecologie</a:t>
            </a:r>
            <a:r>
              <a:rPr lang="nl-BE" dirty="0">
                <a:latin typeface="+mj-lt"/>
              </a:rPr>
              <a:t> is het benutten van relaties tussen mens, landbouw en natuur voor het ontwerp en beheer van duurzame voedselsystemen.</a:t>
            </a:r>
          </a:p>
          <a:p>
            <a:endParaRPr lang="nl-BE" dirty="0">
              <a:latin typeface="+mj-lt"/>
            </a:endParaRPr>
          </a:p>
          <a:p>
            <a:endParaRPr lang="nl-BE" dirty="0">
              <a:latin typeface="+mj-lt"/>
            </a:endParaRPr>
          </a:p>
        </p:txBody>
      </p:sp>
      <p:pic>
        <p:nvPicPr>
          <p:cNvPr id="9" name="Picture 2">
            <a:extLst>
              <a:ext uri="{FF2B5EF4-FFF2-40B4-BE49-F238E27FC236}">
                <a16:creationId xmlns:a16="http://schemas.microsoft.com/office/drawing/2014/main" id="{9B92C03C-00F9-4FA8-9E09-4CF44592B661}"/>
              </a:ext>
            </a:extLst>
          </p:cNvPr>
          <p:cNvPicPr>
            <a:picLocks noChangeAspect="1" noChangeArrowheads="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838200" y="2152244"/>
            <a:ext cx="2720009"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0234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9034</TotalTime>
  <Words>7495</Words>
  <Application>Microsoft Office PowerPoint</Application>
  <PresentationFormat>Breedbeeld</PresentationFormat>
  <Paragraphs>540</Paragraphs>
  <Slides>39</Slides>
  <Notes>39</Notes>
  <HiddenSlides>1</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39</vt:i4>
      </vt:variant>
    </vt:vector>
  </HeadingPairs>
  <TitlesOfParts>
    <vt:vector size="49" baseType="lpstr">
      <vt:lpstr>Arial</vt:lpstr>
      <vt:lpstr>Calibri</vt:lpstr>
      <vt:lpstr>Calibri Light</vt:lpstr>
      <vt:lpstr>Courier New</vt:lpstr>
      <vt:lpstr>FlandersArtSans-Light</vt:lpstr>
      <vt:lpstr>FlandersArtSans-Medium</vt:lpstr>
      <vt:lpstr>FlandersArtSans-Regular</vt:lpstr>
      <vt:lpstr>Wingdings</vt:lpstr>
      <vt:lpstr>Kantoorthema</vt:lpstr>
      <vt:lpstr>1_Kantoorthema</vt:lpstr>
      <vt:lpstr>Agro-ecologie</vt:lpstr>
      <vt:lpstr>Gangbaar model:  intensieve en productiegerichte landbouw</vt:lpstr>
      <vt:lpstr>Uitdagingen landbouw- en voedselsystemen:  milieu</vt:lpstr>
      <vt:lpstr>PowerPoint-presentatie</vt:lpstr>
      <vt:lpstr>Uitdagingen landbouw- en voedselsystemen : sociaal-economisch</vt:lpstr>
      <vt:lpstr>Uitdagingen landbouw- en voedselsystemen : sociaal-economisch</vt:lpstr>
      <vt:lpstr>Het donut model</vt:lpstr>
      <vt:lpstr>Wat is agro-ecologie ?   een geschiedenis van transformatie en fragmentatie</vt:lpstr>
      <vt:lpstr>Wat is agro-ecologie ? </vt:lpstr>
      <vt:lpstr>Wat is agro-ecologie ? </vt:lpstr>
      <vt:lpstr>Voedselweb</vt:lpstr>
      <vt:lpstr>Wat is agro-ecologie ? </vt:lpstr>
      <vt:lpstr>Agro-ecologie op meerdere schalen</vt:lpstr>
      <vt:lpstr>Wat is agro-ecologie ? </vt:lpstr>
      <vt:lpstr>PowerPoint-presentatie</vt:lpstr>
      <vt:lpstr>Wat is agro-ecologie ? </vt:lpstr>
      <vt:lpstr>PowerPoint-presentatie</vt:lpstr>
      <vt:lpstr>PowerPoint-presentatie</vt:lpstr>
      <vt:lpstr>Lange, lineaire voedselketen, landbouwer ver van consument</vt:lpstr>
      <vt:lpstr>Agro-ecologisch systeem</vt:lpstr>
      <vt:lpstr>De principes van agro-ecologie verder uitgediept</vt:lpstr>
      <vt:lpstr>PowerPoint-presentatie</vt:lpstr>
      <vt:lpstr>Agro-ecologie als streefdoel</vt:lpstr>
      <vt:lpstr>PowerPoint-presentatie</vt:lpstr>
      <vt:lpstr>PowerPoint-presentatie</vt:lpstr>
      <vt:lpstr>PowerPoint-presentatie</vt:lpstr>
      <vt:lpstr>PowerPoint-presentatie</vt:lpstr>
      <vt:lpstr>Enkele voorbeelden van toepassingen  van de agro-ecologische principes </vt:lpstr>
      <vt:lpstr>Niveau 2: Substitutie     vb1 Mechanische onkruidbestrijding</vt:lpstr>
      <vt:lpstr> Niveau 3: Re-design  vb 2  Bloemenranden voor FAB</vt:lpstr>
      <vt:lpstr> vb 3  Niet-kerende bodembewerking voor een gezond bodemleven (ondergrondse FAB)</vt:lpstr>
      <vt:lpstr>PowerPoint-presentatie</vt:lpstr>
      <vt:lpstr>PowerPoint-presentatie</vt:lpstr>
      <vt:lpstr>AE serre ≠ contradictie</vt:lpstr>
      <vt:lpstr>Niveau 4: Re-connect – herverbinden telers en consumenten ❾ Lokaal voedselsysteem ❿ Eerlijkheid  ⓫ Connectiviteit</vt:lpstr>
      <vt:lpstr>❽ Co-creatie van kennis ⓭  Participatie </vt:lpstr>
      <vt:lpstr>Take-home messages</vt:lpstr>
      <vt:lpstr>PowerPoint-presentatie</vt:lpstr>
      <vt:lpstr>Biologische landbouw</vt:lpstr>
    </vt:vector>
  </TitlesOfParts>
  <Company>ILVO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Marion Liberloo</dc:creator>
  <cp:lastModifiedBy>Dylan Feyaerts</cp:lastModifiedBy>
  <cp:revision>377</cp:revision>
  <dcterms:created xsi:type="dcterms:W3CDTF">2020-06-18T14:32:21Z</dcterms:created>
  <dcterms:modified xsi:type="dcterms:W3CDTF">2022-03-31T14:07:28Z</dcterms:modified>
</cp:coreProperties>
</file>